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Lst>
  <p:sldSz cx="9144000" cy="5143500" type="screen16x9"/>
  <p:notesSz cx="6858000" cy="9144000"/>
  <p:embeddedFontLst>
    <p:embeddedFont>
      <p:font typeface="Fira Sans Condensed" panose="020B05030500000200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584" autoAdjust="0"/>
    <p:restoredTop sz="82500" autoAdjust="0"/>
  </p:normalViewPr>
  <p:slideViewPr>
    <p:cSldViewPr snapToGrid="0">
      <p:cViewPr varScale="1">
        <p:scale>
          <a:sx n="79" d="100"/>
          <a:sy n="79" d="100"/>
        </p:scale>
        <p:origin x="96" y="46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visualisingadvocacy.org/sites/drawingbynumbers.ttc.io/files/VIFA_singlepage_small.pdf"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visualisingadvocacy.org/sites/drawingbynumbers.ttc.io/files/VIFA_singlepage_small.pdf"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visualisingadvocacy.org/sites/drawingbynumbers.ttc.io/files/VIFA_singlepage_small.pdf"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visualisingadvocacy.org/sites/drawingbynumbers.ttc.io/files/VIFA_singlepage_small.pdf"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visualisingadvocacy.org/sites/drawingbynumbers.ttc.io/files/VIFA_singlepage_small.pdf"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visualisingadvocacy.org/sites/drawingbynumbers.ttc.io/files/VIFA_singlepage_small.pdf"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aprb.co.uk/projects/all-projects/2009/watermarks"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davidzwirner.com/exhibitions/2017/felix-gonzalez-torres#/checklist/Untitled%22%22-(Ross)---artwork-ADED7A57-C921-4B8C-97D3-64F230459259/Artwork"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civic.mit.edu/index.html%3Fp=1153.html"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data-feminism.mitpress.mit.edu/pub/0vgzaln4/release/3"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doi.org/10.1177/13548565211045536"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data-feminism.mitpress.mit.edu/pub/0vgzaln4/release/3" TargetMode="External"/><Relationship Id="rId2" Type="http://schemas.openxmlformats.org/officeDocument/2006/relationships/slide" Target="../slides/slide24.xml"/><Relationship Id="rId1" Type="http://schemas.openxmlformats.org/officeDocument/2006/relationships/notesMaster" Target="../notesMasters/notesMaster1.xml"/><Relationship Id="rId5" Type="http://schemas.openxmlformats.org/officeDocument/2006/relationships/hyperlink" Target="http://creativecommons.org/licenses/by-sa/4.0/" TargetMode="External"/><Relationship Id="rId4" Type="http://schemas.openxmlformats.org/officeDocument/2006/relationships/hyperlink" Target="http://www.communityeconomies.org/" TargetMode="Externa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data-feminism.mitpress.mit.edu/pub/0vgzaln4/release/3" TargetMode="External"/><Relationship Id="rId2" Type="http://schemas.openxmlformats.org/officeDocument/2006/relationships/slide" Target="../slides/slide25.xml"/><Relationship Id="rId1" Type="http://schemas.openxmlformats.org/officeDocument/2006/relationships/notesMaster" Target="../notesMasters/notesMaster1.xml"/><Relationship Id="rId5" Type="http://schemas.openxmlformats.org/officeDocument/2006/relationships/hyperlink" Target="http://creativecommons.org/licenses/by-sa/4.0/" TargetMode="External"/><Relationship Id="rId4" Type="http://schemas.openxmlformats.org/officeDocument/2006/relationships/hyperlink" Target="http://www.communityeconomies.org/" TargetMode="Externa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data-feminism.mitpress.mit.edu/pub/0vgzaln4/release/3" TargetMode="External"/><Relationship Id="rId2" Type="http://schemas.openxmlformats.org/officeDocument/2006/relationships/slide" Target="../slides/slide26.xml"/><Relationship Id="rId1" Type="http://schemas.openxmlformats.org/officeDocument/2006/relationships/notesMaster" Target="../notesMasters/notesMaster1.xml"/><Relationship Id="rId5" Type="http://schemas.openxmlformats.org/officeDocument/2006/relationships/hyperlink" Target="http://creativecommons.org/licenses/by-sa/4.0/" TargetMode="External"/><Relationship Id="rId4" Type="http://schemas.openxmlformats.org/officeDocument/2006/relationships/hyperlink" Target="http://www.communityeconomies.org/" TargetMode="Externa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ellcomecollection.org/works/jxwtskzc/items?canvas=7"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uns.periscopic.com/"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visualisingadvocacy.org/sites/drawingbynumbers.ttc.io/files/VIFA_singlepage_small.pdf"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bab0eaf32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bab0eaf32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12ae22b82a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12ae22b82a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REFERENCES: </a:t>
            </a:r>
            <a:endParaRPr dirty="0"/>
          </a:p>
          <a:p>
            <a:pPr marL="457200" lvl="0" indent="-298450" algn="l" rtl="0">
              <a:spcBef>
                <a:spcPts val="0"/>
              </a:spcBef>
              <a:spcAft>
                <a:spcPts val="0"/>
              </a:spcAft>
              <a:buClr>
                <a:schemeClr val="dk1"/>
              </a:buClr>
              <a:buSzPts val="1100"/>
              <a:buChar char="-"/>
            </a:pPr>
            <a:r>
              <a:rPr lang="en" dirty="0">
                <a:solidFill>
                  <a:schemeClr val="dk1"/>
                </a:solidFill>
              </a:rPr>
              <a:t>Tactical Technology Collective. (2013). Visualizing Information for Advocacy: An Introduction to Information Design (2nd Edition). Tactical Technology Collective. </a:t>
            </a:r>
            <a:r>
              <a:rPr lang="en" u="sng" dirty="0">
                <a:solidFill>
                  <a:schemeClr val="hlink"/>
                </a:solidFill>
                <a:hlinkClick r:id="rId3"/>
              </a:rPr>
              <a:t>https://visualisingadvocacy.org/sites/drawingbynumbers.ttc.io/files/VIFA_singlepage_small.pdf</a:t>
            </a:r>
            <a:r>
              <a:rPr lang="en" dirty="0">
                <a:solidFill>
                  <a:schemeClr val="dk1"/>
                </a:solidFill>
              </a:rPr>
              <a:t> </a:t>
            </a:r>
            <a:endParaRPr dirty="0"/>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12ae22b82a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12ae22b82a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 </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REFERENCES: </a:t>
            </a:r>
            <a:endParaRPr/>
          </a:p>
          <a:p>
            <a:pPr marL="457200" lvl="0" indent="-298450" algn="l" rtl="0">
              <a:spcBef>
                <a:spcPts val="0"/>
              </a:spcBef>
              <a:spcAft>
                <a:spcPts val="0"/>
              </a:spcAft>
              <a:buClr>
                <a:schemeClr val="dk1"/>
              </a:buClr>
              <a:buSzPts val="1100"/>
              <a:buChar char="-"/>
            </a:pPr>
            <a:r>
              <a:rPr lang="en">
                <a:solidFill>
                  <a:schemeClr val="dk1"/>
                </a:solidFill>
              </a:rPr>
              <a:t>Tactical Technology Collective. (2013). Visualizing Information for Advocacy: An Introduction to Information Design (2nd Edition). Tactical Technology Collective. </a:t>
            </a:r>
            <a:r>
              <a:rPr lang="en" u="sng">
                <a:solidFill>
                  <a:schemeClr val="hlink"/>
                </a:solidFill>
                <a:hlinkClick r:id="rId3"/>
              </a:rPr>
              <a:t>https://visualisingadvocacy.org/sites/drawingbynumbers.ttc.io/files/VIFA_singlepage_small.pdf</a:t>
            </a:r>
            <a:r>
              <a:rPr lang="en">
                <a:solidFill>
                  <a:schemeClr val="dk1"/>
                </a:solidFill>
              </a:rPr>
              <a:t> </a:t>
            </a:r>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12ae22b82a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12ae22b82a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 </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REFERENCES: </a:t>
            </a:r>
            <a:endParaRPr/>
          </a:p>
          <a:p>
            <a:pPr marL="457200" lvl="0" indent="-298450" algn="l" rtl="0">
              <a:spcBef>
                <a:spcPts val="0"/>
              </a:spcBef>
              <a:spcAft>
                <a:spcPts val="0"/>
              </a:spcAft>
              <a:buClr>
                <a:schemeClr val="dk1"/>
              </a:buClr>
              <a:buSzPts val="1100"/>
              <a:buChar char="-"/>
            </a:pPr>
            <a:r>
              <a:rPr lang="en">
                <a:solidFill>
                  <a:schemeClr val="dk1"/>
                </a:solidFill>
              </a:rPr>
              <a:t>Tactical Technology Collective. (2013). Visualizing Information for Advocacy: An Introduction to Information Design (2nd Edition). Tactical Technology Collective. </a:t>
            </a:r>
            <a:r>
              <a:rPr lang="en" u="sng">
                <a:solidFill>
                  <a:schemeClr val="hlink"/>
                </a:solidFill>
                <a:hlinkClick r:id="rId3"/>
              </a:rPr>
              <a:t>https://visualisingadvocacy.org/sites/drawingbynumbers.ttc.io/files/VIFA_singlepage_small.pdf</a:t>
            </a:r>
            <a:r>
              <a:rPr lang="en">
                <a:solidFill>
                  <a:schemeClr val="dk1"/>
                </a:solidFill>
              </a:rPr>
              <a:t> </a:t>
            </a:r>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12ae22b82a_0_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12ae22b82a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 </a:t>
            </a:r>
            <a:endParaRPr/>
          </a:p>
          <a:p>
            <a:pPr marL="457200" lvl="0" indent="-298450" algn="l" rtl="0">
              <a:spcBef>
                <a:spcPts val="0"/>
              </a:spcBef>
              <a:spcAft>
                <a:spcPts val="0"/>
              </a:spcAft>
              <a:buSzPts val="1100"/>
              <a:buChar char="-"/>
            </a:pPr>
            <a:endParaRPr/>
          </a:p>
          <a:p>
            <a:pPr marL="0" lvl="0" indent="0" algn="l" rtl="0">
              <a:spcBef>
                <a:spcPts val="0"/>
              </a:spcBef>
              <a:spcAft>
                <a:spcPts val="0"/>
              </a:spcAft>
              <a:buNone/>
            </a:pPr>
            <a:endParaRPr/>
          </a:p>
          <a:p>
            <a:pPr marL="0" lvl="0" indent="0" algn="l" rtl="0">
              <a:spcBef>
                <a:spcPts val="0"/>
              </a:spcBef>
              <a:spcAft>
                <a:spcPts val="0"/>
              </a:spcAft>
              <a:buNone/>
            </a:pPr>
            <a:r>
              <a:rPr lang="en"/>
              <a:t>REFERENCES:</a:t>
            </a:r>
            <a:endParaRPr/>
          </a:p>
          <a:p>
            <a:pPr marL="457200" lvl="0" indent="-298450" algn="l" rtl="0">
              <a:spcBef>
                <a:spcPts val="0"/>
              </a:spcBef>
              <a:spcAft>
                <a:spcPts val="0"/>
              </a:spcAft>
              <a:buSzPts val="1100"/>
              <a:buChar char="-"/>
            </a:pPr>
            <a:r>
              <a:rPr lang="en"/>
              <a:t>Tactical Technology Collective. (2013). Visualizing Information for Advocacy: An Introduction to Information Design (2nd Edition). Tactical Technology Collective. </a:t>
            </a:r>
            <a:r>
              <a:rPr lang="en" u="sng">
                <a:solidFill>
                  <a:schemeClr val="hlink"/>
                </a:solidFill>
                <a:hlinkClick r:id="rId3"/>
              </a:rPr>
              <a:t>https://visualisingadvocacy.org/sites/drawingbynumbers.ttc.io/files/VIFA_singlepage_small.pdf</a:t>
            </a:r>
            <a:r>
              <a:rPr lang="en"/>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12ae22b82a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12ae22b82a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NOTES: </a:t>
            </a:r>
            <a:endParaRPr dirty="0"/>
          </a:p>
          <a:p>
            <a:pPr marL="457200" lvl="0" indent="-298450" algn="l" rtl="0">
              <a:spcBef>
                <a:spcPts val="0"/>
              </a:spcBef>
              <a:spcAft>
                <a:spcPts val="0"/>
              </a:spcAft>
              <a:buSzPts val="1100"/>
              <a:buChar char="-"/>
            </a:pPr>
            <a:r>
              <a:rPr lang="en" dirty="0"/>
              <a:t>As is usual for this module, it isn’t to say that one of these functions is ‘better’ or ‘worse’ than the other across all situations, but we should be cautious of when the lines between them blur</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REFERENCES:</a:t>
            </a:r>
            <a:endParaRPr dirty="0"/>
          </a:p>
          <a:p>
            <a:pPr marL="457200" lvl="0" indent="-298450" algn="l" rtl="0">
              <a:spcBef>
                <a:spcPts val="0"/>
              </a:spcBef>
              <a:spcAft>
                <a:spcPts val="0"/>
              </a:spcAft>
              <a:buSzPts val="1100"/>
              <a:buChar char="-"/>
            </a:pPr>
            <a:r>
              <a:rPr lang="en" dirty="0"/>
              <a:t>Tactical Technology Collective. (2013). Visualizing Information for Advocacy: An Introduction to Information Design (2nd Edition). Tactical Technology Collective. </a:t>
            </a:r>
            <a:r>
              <a:rPr lang="en" u="sng" dirty="0">
                <a:solidFill>
                  <a:schemeClr val="hlink"/>
                </a:solidFill>
                <a:hlinkClick r:id="rId3"/>
              </a:rPr>
              <a:t>https://visualisingadvocacy.org/sites/drawingbynumbers.ttc.io/files/VIFA_singlepage_small.pdf</a:t>
            </a:r>
            <a:r>
              <a:rPr lang="en" dirty="0"/>
              <a:t> </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12ae22b82a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12ae22b82a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NOTES: </a:t>
            </a:r>
            <a:endParaRPr dirty="0"/>
          </a:p>
          <a:p>
            <a:pPr marL="457200" lvl="0" indent="-298450" algn="l" rtl="0">
              <a:spcBef>
                <a:spcPts val="0"/>
              </a:spcBef>
              <a:spcAft>
                <a:spcPts val="0"/>
              </a:spcAft>
              <a:buSzPts val="1100"/>
              <a:buChar char="-"/>
            </a:pPr>
            <a:r>
              <a:rPr lang="en" dirty="0"/>
              <a:t>Data visualizations are one of the most powerful tools we have for advocacy - they let us quickly and impactfully communicate important, data-supported facts to bring awareness to important causes</a:t>
            </a:r>
            <a:endParaRPr dirty="0"/>
          </a:p>
          <a:p>
            <a:pPr marL="457200" lvl="0" indent="-298450" algn="l" rtl="0">
              <a:spcBef>
                <a:spcPts val="0"/>
              </a:spcBef>
              <a:spcAft>
                <a:spcPts val="0"/>
              </a:spcAft>
              <a:buSzPts val="1100"/>
              <a:buChar char="-"/>
            </a:pPr>
            <a:r>
              <a:rPr lang="en" dirty="0"/>
              <a:t>The quote here is from the presentation of the Brooks diagram by abolitionists at the British Parliament</a:t>
            </a:r>
            <a:endParaRPr dirty="0"/>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REFERENCES:</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Tactical Technology Collective. (2013). Visualizing Information for Advocacy: An Introduction to Information Design (2nd Edition). Tactical Technology Collective. </a:t>
            </a:r>
            <a:r>
              <a:rPr lang="en" u="sng" dirty="0">
                <a:solidFill>
                  <a:schemeClr val="hlink"/>
                </a:solidFill>
                <a:hlinkClick r:id="rId3"/>
              </a:rPr>
              <a:t>https://visualisingadvocacy.org/sites/drawingbynumbers.ttc.io/files/VIFA_singlepage_small.pdf</a:t>
            </a:r>
            <a:r>
              <a:rPr lang="en" dirty="0">
                <a:solidFill>
                  <a:schemeClr val="dk1"/>
                </a:solidFill>
              </a:rPr>
              <a:t> </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12ae22b82a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112ae22b82a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Now that we have established a basic understanding of how data visualizations have been (and are!) used for advocacy, we can start to dig into some of the practices and innovations that can make the act of visualizing data one of advocacy in itself</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111624a8f7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111624a8f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NOTES</a:t>
            </a:r>
            <a:endParaRPr dirty="0"/>
          </a:p>
          <a:p>
            <a:pPr marL="457200" lvl="0" indent="-298450" algn="l" rtl="0">
              <a:spcBef>
                <a:spcPts val="0"/>
              </a:spcBef>
              <a:spcAft>
                <a:spcPts val="0"/>
              </a:spcAft>
              <a:buSzPts val="1100"/>
              <a:buChar char="-"/>
            </a:pPr>
            <a:r>
              <a:rPr lang="en" dirty="0"/>
              <a:t>Ideas and examples about pushing the boundaries of what we traditionally think of as data visualization and how we traditionally ‘do’ data visualization </a:t>
            </a:r>
            <a:endParaRPr dirty="0"/>
          </a:p>
          <a:p>
            <a:pPr marL="457200" lvl="0" indent="-298450" algn="l" rtl="0">
              <a:spcBef>
                <a:spcPts val="0"/>
              </a:spcBef>
              <a:spcAft>
                <a:spcPts val="0"/>
              </a:spcAft>
              <a:buSzPts val="1100"/>
              <a:buChar char="-"/>
            </a:pPr>
            <a:r>
              <a:rPr lang="en" dirty="0"/>
              <a:t>We’ll cover interactive data viz (at an introductory/high level perspective) later; but data viz exist even further beyond the bounds of interactive images; interactivity goes beyond that</a:t>
            </a:r>
            <a:endParaRPr dirty="0"/>
          </a:p>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11624a8f7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111624a8f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 </a:t>
            </a:r>
            <a:endParaRPr/>
          </a:p>
          <a:p>
            <a:pPr marL="457200" lvl="0" indent="-298450" algn="l" rtl="0">
              <a:spcBef>
                <a:spcPts val="0"/>
              </a:spcBef>
              <a:spcAft>
                <a:spcPts val="0"/>
              </a:spcAft>
              <a:buSzPts val="1100"/>
              <a:buChar char="-"/>
            </a:pPr>
            <a:r>
              <a:rPr lang="en" i="1"/>
              <a:t>Pulse </a:t>
            </a:r>
            <a:r>
              <a:rPr lang="en"/>
              <a:t>uses string and motors to create real-time, tangible data visualizations of any live feed of data that can be expressed as a line graph (stock prices, heart rate, temperature, etc)</a:t>
            </a:r>
            <a:endParaRPr/>
          </a:p>
          <a:p>
            <a:pPr marL="457200" lvl="0" indent="-298450" algn="l" rtl="0">
              <a:spcBef>
                <a:spcPts val="0"/>
              </a:spcBef>
              <a:spcAft>
                <a:spcPts val="0"/>
              </a:spcAft>
              <a:buSzPts val="1100"/>
              <a:buChar char="-"/>
            </a:pPr>
            <a:r>
              <a:rPr lang="en"/>
              <a:t>Benefits: tactile - accessible? More visually striking/impactful?</a:t>
            </a:r>
            <a:endParaRPr/>
          </a:p>
          <a:p>
            <a:pPr marL="457200" lvl="0" indent="-298450" algn="l" rtl="0">
              <a:spcBef>
                <a:spcPts val="0"/>
              </a:spcBef>
              <a:spcAft>
                <a:spcPts val="0"/>
              </a:spcAft>
              <a:buSzPts val="1100"/>
              <a:buChar char="-"/>
            </a:pPr>
            <a:r>
              <a:rPr lang="en"/>
              <a:t>Costs: lack of axes/labels can make the message unclear; requires installation and some knowledge</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REFERENCES:</a:t>
            </a:r>
            <a:endParaRPr/>
          </a:p>
          <a:p>
            <a:pPr marL="457200" lvl="0" indent="-298450" algn="l" rtl="0">
              <a:spcBef>
                <a:spcPts val="0"/>
              </a:spcBef>
              <a:spcAft>
                <a:spcPts val="0"/>
              </a:spcAft>
              <a:buSzPts val="1100"/>
              <a:buChar char="-"/>
            </a:pPr>
            <a:r>
              <a:rPr lang="en"/>
              <a:t>Anderson, P. (2014, April 22). Tangible Data Visualizations. Masters of Media (University of Amsterdam). https://mastersofmedia.hum.uva.nl/blog/2014/04/22/tangible-data-visualizations/</a:t>
            </a:r>
            <a:endParaRPr/>
          </a:p>
          <a:p>
            <a:pPr marL="457200" lvl="0" indent="-298450" algn="l" rtl="0">
              <a:spcBef>
                <a:spcPts val="0"/>
              </a:spcBef>
              <a:spcAft>
                <a:spcPts val="0"/>
              </a:spcAft>
              <a:buSzPts val="1100"/>
              <a:buChar char="-"/>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111624a8f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111624a8f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NOTES</a:t>
            </a:r>
            <a:endParaRPr dirty="0"/>
          </a:p>
          <a:p>
            <a:pPr marL="457200" lvl="0" indent="-298450" algn="l" rtl="0">
              <a:spcBef>
                <a:spcPts val="0"/>
              </a:spcBef>
              <a:spcAft>
                <a:spcPts val="0"/>
              </a:spcAft>
              <a:buSzPts val="1100"/>
              <a:buChar char="-"/>
            </a:pPr>
            <a:r>
              <a:rPr lang="en" dirty="0"/>
              <a:t>Data viz as advocacy not just limited to questions of accessibility</a:t>
            </a:r>
            <a:endParaRPr dirty="0"/>
          </a:p>
          <a:p>
            <a:pPr marL="457200" lvl="0" indent="-298450" algn="l" rtl="0">
              <a:spcBef>
                <a:spcPts val="0"/>
              </a:spcBef>
              <a:spcAft>
                <a:spcPts val="0"/>
              </a:spcAft>
              <a:buSzPts val="1100"/>
              <a:buChar char="-"/>
            </a:pPr>
            <a:r>
              <a:rPr lang="en" dirty="0"/>
              <a:t>Urban art installation in February 2009 in Bristol, England</a:t>
            </a:r>
            <a:endParaRPr dirty="0"/>
          </a:p>
          <a:p>
            <a:pPr marL="457200" lvl="0" indent="-298450" algn="l" rtl="0">
              <a:spcBef>
                <a:spcPts val="0"/>
              </a:spcBef>
              <a:spcAft>
                <a:spcPts val="0"/>
              </a:spcAft>
              <a:buSzPts val="1100"/>
              <a:buChar char="-"/>
            </a:pPr>
            <a:r>
              <a:rPr lang="en" dirty="0"/>
              <a:t>Projections on landmarks and buildings around the city to show the projected future water levels if current rates of climate change hold; a way of building awareness about the tangible effects of climate change on the environment around people</a:t>
            </a:r>
            <a:endParaRPr dirty="0"/>
          </a:p>
          <a:p>
            <a:pPr marL="457200" lvl="0" indent="-298450" algn="l" rtl="0">
              <a:spcBef>
                <a:spcPts val="0"/>
              </a:spcBef>
              <a:spcAft>
                <a:spcPts val="0"/>
              </a:spcAft>
              <a:buSzPts val="1100"/>
              <a:buChar char="-"/>
            </a:pPr>
            <a:r>
              <a:rPr lang="en" dirty="0"/>
              <a:t>Is it data viz? -&gt; showing the results of predictions/modeling, but using real buildings and structures as reference points rather than 2D axes on a graph</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REFERENCES</a:t>
            </a:r>
            <a:endParaRPr dirty="0"/>
          </a:p>
          <a:p>
            <a:pPr marL="457200" lvl="0" indent="-298450" algn="l" rtl="0">
              <a:spcBef>
                <a:spcPts val="0"/>
              </a:spcBef>
              <a:spcAft>
                <a:spcPts val="0"/>
              </a:spcAft>
              <a:buSzPts val="1100"/>
              <a:buChar char="-"/>
            </a:pPr>
            <a:r>
              <a:rPr lang="en" dirty="0"/>
              <a:t>Image from </a:t>
            </a:r>
            <a:r>
              <a:rPr lang="en" u="sng" dirty="0">
                <a:solidFill>
                  <a:schemeClr val="hlink"/>
                </a:solidFill>
                <a:hlinkClick r:id="rId3"/>
              </a:rPr>
              <a:t>http://aprb.co.uk/projects/all-projects/2009/watermarks</a:t>
            </a:r>
            <a:r>
              <a:rPr lang="en" dirty="0"/>
              <a:t> </a:t>
            </a:r>
            <a:endParaRPr dirty="0"/>
          </a:p>
          <a:p>
            <a:pPr marL="457200" lvl="0" indent="-298450" algn="l" rtl="0">
              <a:lnSpc>
                <a:spcPct val="115000"/>
              </a:lnSpc>
              <a:spcBef>
                <a:spcPts val="0"/>
              </a:spcBef>
              <a:spcAft>
                <a:spcPts val="0"/>
              </a:spcAft>
              <a:buSzPts val="1100"/>
              <a:buChar char="-"/>
            </a:pPr>
            <a:r>
              <a:rPr lang="en" dirty="0"/>
              <a:t>Emerson, J., Satterthwaite, M. L., &amp; Pandey, A. V. (2018). The Challenging Power of Data Visualization for Human Rights Advocacy. In J. D. Aronson &amp; M. K. Land (Eds.), New Technologies for Human Rights Law and Practice (pp. 162–187). Cambridge University Press. https://doi.org/10.1017/9781316838952.008</a:t>
            </a:r>
            <a:endParaRPr dirty="0"/>
          </a:p>
          <a:p>
            <a:pPr marL="457200" lvl="0" indent="-298450" algn="l" rtl="0">
              <a:spcBef>
                <a:spcPts val="0"/>
              </a:spcBef>
              <a:spcAft>
                <a:spcPts val="0"/>
              </a:spcAft>
              <a:buSzPts val="1100"/>
              <a:buChar char="-"/>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0bab0eaf3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0bab0eaf3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111624a8f7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111624a8f7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NOTES</a:t>
            </a:r>
            <a:endParaRPr dirty="0"/>
          </a:p>
          <a:p>
            <a:pPr marL="457200" lvl="0" indent="-298450" algn="l" rtl="0">
              <a:spcBef>
                <a:spcPts val="0"/>
              </a:spcBef>
              <a:spcAft>
                <a:spcPts val="0"/>
              </a:spcAft>
              <a:buSzPts val="1100"/>
              <a:buChar char="-"/>
            </a:pPr>
            <a:r>
              <a:rPr lang="en" dirty="0"/>
              <a:t>A 1991 art installation consisting of 175 pounds of individually wrapped candies, with viewers encouraged to take a piece of candy as they passed the exhibit </a:t>
            </a:r>
            <a:endParaRPr dirty="0"/>
          </a:p>
          <a:p>
            <a:pPr marL="457200" lvl="0" indent="-298450" algn="l" rtl="0">
              <a:spcBef>
                <a:spcPts val="0"/>
              </a:spcBef>
              <a:spcAft>
                <a:spcPts val="0"/>
              </a:spcAft>
              <a:buSzPts val="1100"/>
              <a:buChar char="-"/>
            </a:pPr>
            <a:r>
              <a:rPr lang="en" dirty="0"/>
              <a:t>The installation was meant to represent the weight of Gonzalez-Torres’ partner, Ross, before a diagnosis of HIV/AIDS, and the gradual removal of candy, reducing the weight of the installation, demonstrating the loss of weight caused by the illness in the leadup to Ross’ death</a:t>
            </a:r>
            <a:endParaRPr dirty="0"/>
          </a:p>
          <a:p>
            <a:pPr marL="457200" lvl="0" indent="-298450" algn="l" rtl="0">
              <a:spcBef>
                <a:spcPts val="0"/>
              </a:spcBef>
              <a:spcAft>
                <a:spcPts val="0"/>
              </a:spcAft>
              <a:buSzPts val="1100"/>
              <a:buChar char="-"/>
            </a:pPr>
            <a:r>
              <a:rPr lang="en" dirty="0"/>
              <a:t>By having the audience participate in the removal of weight, Gonzalez-Torres was making a statement about the culpability and apathy of the general public towards the AIDS epidemic</a:t>
            </a:r>
            <a:endParaRPr dirty="0"/>
          </a:p>
          <a:p>
            <a:pPr marL="457200" lvl="0" indent="-298450" algn="l" rtl="0">
              <a:spcBef>
                <a:spcPts val="0"/>
              </a:spcBef>
              <a:spcAft>
                <a:spcPts val="0"/>
              </a:spcAft>
              <a:buSzPts val="1100"/>
              <a:buChar char="-"/>
            </a:pPr>
            <a:r>
              <a:rPr lang="en" dirty="0"/>
              <a:t>Tactile, interactive, creative - but fundamentally using visual representation of numbers (weight, rate of weight loss) to make a point and convey information to an audience. Data viz!!</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REFERENCES</a:t>
            </a:r>
            <a:endParaRPr dirty="0"/>
          </a:p>
          <a:p>
            <a:pPr marL="457200" lvl="0" indent="-298450" algn="l" rtl="0">
              <a:spcBef>
                <a:spcPts val="0"/>
              </a:spcBef>
              <a:spcAft>
                <a:spcPts val="0"/>
              </a:spcAft>
              <a:buSzPts val="1100"/>
              <a:buChar char="-"/>
            </a:pPr>
            <a:r>
              <a:rPr lang="en" dirty="0"/>
              <a:t>Image from </a:t>
            </a:r>
            <a:r>
              <a:rPr lang="en" u="sng" dirty="0">
                <a:solidFill>
                  <a:schemeClr val="hlink"/>
                </a:solidFill>
                <a:hlinkClick r:id="rId3"/>
              </a:rPr>
              <a:t>https://www.davidzwirner.com/exhibitions/2017/felix-gonzalez-torres#/checklist/Untitled%22%22-(Ross)---artwork-ADED7A57-C921-4B8C-97D3-64F230459259/Artwork</a:t>
            </a:r>
            <a:r>
              <a:rPr lang="en" dirty="0"/>
              <a:t>  </a:t>
            </a:r>
            <a:endParaRPr dirty="0"/>
          </a:p>
          <a:p>
            <a:pPr marL="457200" lvl="0" indent="-298450" algn="l" rtl="0">
              <a:lnSpc>
                <a:spcPct val="115000"/>
              </a:lnSpc>
              <a:spcBef>
                <a:spcPts val="0"/>
              </a:spcBef>
              <a:spcAft>
                <a:spcPts val="0"/>
              </a:spcAft>
              <a:buSzPts val="1100"/>
              <a:buChar char="-"/>
            </a:pPr>
            <a:r>
              <a:rPr lang="en" dirty="0"/>
              <a:t>Emerson, J., Satterthwaite, M. L., &amp; Pandey, A. V. (2018). The Challenging Power of Data Visualization for Human Rights Advocacy. In J. D. Aronson &amp; M. K. Land (Eds.), New Technologies for Human Rights Law and Practice (pp. 162–187). Cambridge University Press. https://doi.org/10.1017/9781316838952.008</a:t>
            </a:r>
            <a:endParaRPr dirty="0"/>
          </a:p>
          <a:p>
            <a:pPr marL="457200" lvl="0" indent="-298450" algn="l" rtl="0">
              <a:spcBef>
                <a:spcPts val="0"/>
              </a:spcBef>
              <a:spcAft>
                <a:spcPts val="0"/>
              </a:spcAft>
              <a:buSzPts val="1100"/>
              <a:buChar char="-"/>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12ae22b82a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12ae22b82a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a:t>
            </a:r>
            <a:endParaRPr/>
          </a:p>
          <a:p>
            <a:pPr marL="457200" lvl="0" indent="-298450" algn="l" rtl="0">
              <a:spcBef>
                <a:spcPts val="0"/>
              </a:spcBef>
              <a:spcAft>
                <a:spcPts val="0"/>
              </a:spcAft>
              <a:buSzPts val="1100"/>
              <a:buChar char="-"/>
            </a:pPr>
            <a:r>
              <a:rPr lang="en"/>
              <a:t>Looking past the form and medium of our data visualizations, we should interrogate our own practices with regards to representation</a:t>
            </a:r>
            <a:endParaRPr/>
          </a:p>
          <a:p>
            <a:pPr marL="457200" lvl="0" indent="-298450" algn="l" rtl="0">
              <a:spcBef>
                <a:spcPts val="0"/>
              </a:spcBef>
              <a:spcAft>
                <a:spcPts val="0"/>
              </a:spcAft>
              <a:buSzPts val="1100"/>
              <a:buChar char="-"/>
            </a:pPr>
            <a:r>
              <a:rPr lang="en"/>
              <a:t>Just as important: what data </a:t>
            </a:r>
            <a:r>
              <a:rPr lang="en" i="1"/>
              <a:t>aren’t </a:t>
            </a:r>
            <a:r>
              <a:rPr lang="en"/>
              <a:t>we seeing </a:t>
            </a:r>
            <a:endParaRPr/>
          </a:p>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12ae22b82a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12ae22b82a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a:t>
            </a:r>
            <a:endParaRPr/>
          </a:p>
          <a:p>
            <a:pPr marL="457200" lvl="0" indent="-298450" algn="l" rtl="0">
              <a:spcBef>
                <a:spcPts val="0"/>
              </a:spcBef>
              <a:spcAft>
                <a:spcPts val="0"/>
              </a:spcAft>
              <a:buSzPts val="1100"/>
              <a:buChar char="-"/>
            </a:pPr>
            <a:r>
              <a:rPr lang="en"/>
              <a:t>For review of the technical/statistical aspects of sampling, revisit Module 5: Sampling</a:t>
            </a:r>
            <a:endParaRPr/>
          </a:p>
          <a:p>
            <a:pPr marL="457200" lvl="0" indent="-298450" algn="l" rtl="0">
              <a:spcBef>
                <a:spcPts val="0"/>
              </a:spcBef>
              <a:spcAft>
                <a:spcPts val="0"/>
              </a:spcAft>
              <a:buSzPts val="1100"/>
              <a:buChar char="-"/>
            </a:pPr>
            <a:endParaRPr/>
          </a:p>
          <a:p>
            <a:pPr marL="0" lvl="0" indent="0" algn="l" rtl="0">
              <a:spcBef>
                <a:spcPts val="0"/>
              </a:spcBef>
              <a:spcAft>
                <a:spcPts val="0"/>
              </a:spcAft>
              <a:buNone/>
            </a:pPr>
            <a:endParaRPr/>
          </a:p>
          <a:p>
            <a:pPr marL="0" lvl="0" indent="0" algn="l" rtl="0">
              <a:spcBef>
                <a:spcPts val="0"/>
              </a:spcBef>
              <a:spcAft>
                <a:spcPts val="0"/>
              </a:spcAft>
              <a:buNone/>
            </a:pPr>
            <a:r>
              <a:rPr lang="en"/>
              <a:t>REFERENCES </a:t>
            </a:r>
            <a:endParaRPr/>
          </a:p>
          <a:p>
            <a:pPr marL="457200" lvl="0" indent="-298450" algn="l" rtl="0">
              <a:spcBef>
                <a:spcPts val="0"/>
              </a:spcBef>
              <a:spcAft>
                <a:spcPts val="0"/>
              </a:spcAft>
              <a:buSzPts val="1100"/>
              <a:buChar char="-"/>
            </a:pPr>
            <a:r>
              <a:rPr lang="en"/>
              <a:t>Seager, J. (2016). Missing Women, Blank Maps, and Data Voids: What Gets Counted Counts – MIT Center for Civic Media. </a:t>
            </a:r>
            <a:r>
              <a:rPr lang="en" u="sng">
                <a:solidFill>
                  <a:schemeClr val="hlink"/>
                </a:solidFill>
                <a:hlinkClick r:id="rId3"/>
              </a:rPr>
              <a:t>https://civic.mit.edu/index.html%3Fp=1153.html</a:t>
            </a:r>
            <a:r>
              <a:rPr lang="en"/>
              <a:t> </a:t>
            </a:r>
            <a:endParaRPr/>
          </a:p>
          <a:p>
            <a:pPr marL="457200" lvl="0" indent="-298450" algn="l" rtl="0">
              <a:spcBef>
                <a:spcPts val="0"/>
              </a:spcBef>
              <a:spcAft>
                <a:spcPts val="0"/>
              </a:spcAft>
              <a:buSzPts val="1100"/>
              <a:buChar char="-"/>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12ae22b82a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12ae22b82a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a:t>
            </a:r>
            <a:endParaRPr/>
          </a:p>
          <a:p>
            <a:pPr marL="457200" lvl="0" indent="-298450" algn="l" rtl="0">
              <a:spcBef>
                <a:spcPts val="0"/>
              </a:spcBef>
              <a:spcAft>
                <a:spcPts val="0"/>
              </a:spcAft>
              <a:buSzPts val="1100"/>
              <a:buChar char="-"/>
            </a:pPr>
            <a:r>
              <a:rPr lang="en"/>
              <a:t> </a:t>
            </a:r>
            <a:endParaRPr/>
          </a:p>
          <a:p>
            <a:pPr marL="457200" lvl="0" indent="-298450" algn="l" rtl="0">
              <a:spcBef>
                <a:spcPts val="0"/>
              </a:spcBef>
              <a:spcAft>
                <a:spcPts val="0"/>
              </a:spcAft>
              <a:buSzPts val="1100"/>
              <a:buChar char="-"/>
            </a:pPr>
            <a:r>
              <a:rPr lang="en"/>
              <a:t>Onus is on us to find ways to respect and incorporate lived experience and qualitative data </a:t>
            </a:r>
            <a:r>
              <a:rPr lang="en" b="1"/>
              <a:t>AS WELL AS </a:t>
            </a:r>
            <a:r>
              <a:rPr lang="en"/>
              <a:t>quantitative data into academic, policy, and advocacy discussions </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REFERENCES </a:t>
            </a:r>
            <a:endParaRPr/>
          </a:p>
          <a:p>
            <a:pPr marL="457200" lvl="0" indent="-298450" algn="l" rtl="0">
              <a:spcBef>
                <a:spcPts val="0"/>
              </a:spcBef>
              <a:spcAft>
                <a:spcPts val="0"/>
              </a:spcAft>
              <a:buSzPts val="1100"/>
              <a:buChar char="-"/>
            </a:pPr>
            <a:r>
              <a:rPr lang="en">
                <a:solidFill>
                  <a:schemeClr val="dk1"/>
                </a:solidFill>
              </a:rPr>
              <a:t>D’Ignazio, C., &amp; Klein, L. (2020). 4. What Gets Counted Counts. In Data Feminism. </a:t>
            </a:r>
            <a:r>
              <a:rPr lang="en" u="sng">
                <a:solidFill>
                  <a:schemeClr val="hlink"/>
                </a:solidFill>
                <a:hlinkClick r:id="rId3"/>
              </a:rPr>
              <a:t>https://data-feminism.mitpress.mit.edu/pub/0vgzaln4/release/3</a:t>
            </a:r>
            <a:r>
              <a:rPr lang="en">
                <a:solidFill>
                  <a:schemeClr val="dk1"/>
                </a:solidFill>
              </a:rPr>
              <a:t>   </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Fileborn, B., &amp; Trott, V. (2021). “It ain’t a compliment”: Feminist data visualisation and digital street harassment advocacy. Convergence, 13548565211045536. </a:t>
            </a:r>
            <a:r>
              <a:rPr lang="en" u="sng">
                <a:solidFill>
                  <a:schemeClr val="hlink"/>
                </a:solidFill>
                <a:hlinkClick r:id="rId4"/>
              </a:rPr>
              <a:t>https://doi.org/10.1177/13548565211045536</a:t>
            </a:r>
            <a:r>
              <a:rPr lang="en">
                <a:solidFill>
                  <a:schemeClr val="dk1"/>
                </a:solidFill>
              </a:rPr>
              <a:t> </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12ae22b82a_0_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12ae22b82a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a:t>
            </a:r>
            <a:endParaRPr/>
          </a:p>
          <a:p>
            <a:pPr marL="457200" lvl="0" indent="-298450" algn="l" rtl="0">
              <a:spcBef>
                <a:spcPts val="0"/>
              </a:spcBef>
              <a:spcAft>
                <a:spcPts val="0"/>
              </a:spcAft>
              <a:buSzPts val="1100"/>
              <a:buChar char="-"/>
            </a:pPr>
            <a:r>
              <a:rPr lang="en"/>
              <a:t> </a:t>
            </a:r>
            <a:endParaRPr/>
          </a:p>
          <a:p>
            <a:pPr marL="457200" lvl="0" indent="-298450" algn="l" rtl="0">
              <a:spcBef>
                <a:spcPts val="0"/>
              </a:spcBef>
              <a:spcAft>
                <a:spcPts val="0"/>
              </a:spcAft>
              <a:buSzPts val="1100"/>
              <a:buChar char="-"/>
            </a:pPr>
            <a:endParaRPr/>
          </a:p>
          <a:p>
            <a:pPr marL="0" lvl="0" indent="0" algn="l" rtl="0">
              <a:spcBef>
                <a:spcPts val="0"/>
              </a:spcBef>
              <a:spcAft>
                <a:spcPts val="0"/>
              </a:spcAft>
              <a:buNone/>
            </a:pPr>
            <a:endParaRPr/>
          </a:p>
          <a:p>
            <a:pPr marL="0" lvl="0" indent="0" algn="l" rtl="0">
              <a:spcBef>
                <a:spcPts val="0"/>
              </a:spcBef>
              <a:spcAft>
                <a:spcPts val="0"/>
              </a:spcAft>
              <a:buNone/>
            </a:pPr>
            <a:r>
              <a:rPr lang="en"/>
              <a:t>REFERENCES </a:t>
            </a:r>
            <a:endParaRPr/>
          </a:p>
          <a:p>
            <a:pPr marL="457200" lvl="0" indent="-298450" algn="l" rtl="0">
              <a:spcBef>
                <a:spcPts val="0"/>
              </a:spcBef>
              <a:spcAft>
                <a:spcPts val="0"/>
              </a:spcAft>
              <a:buSzPts val="1100"/>
              <a:buChar char="-"/>
            </a:pPr>
            <a:r>
              <a:rPr lang="en"/>
              <a:t>D’Ignazio, C., &amp; Klein, L. (2020). 7. Show Your Work. In Data Feminism. </a:t>
            </a:r>
            <a:r>
              <a:rPr lang="en" u="sng">
                <a:solidFill>
                  <a:schemeClr val="hlink"/>
                </a:solidFill>
                <a:hlinkClick r:id="rId3"/>
              </a:rPr>
              <a:t>https://data-feminism.mitpress.mit.edu/pub/0vgzaln4/release/3</a:t>
            </a:r>
            <a:r>
              <a:rPr lang="en"/>
              <a:t>  </a:t>
            </a:r>
            <a:endParaRPr/>
          </a:p>
          <a:p>
            <a:pPr marL="457200" lvl="0" indent="-298450" algn="l" rtl="0">
              <a:spcBef>
                <a:spcPts val="0"/>
              </a:spcBef>
              <a:spcAft>
                <a:spcPts val="0"/>
              </a:spcAft>
              <a:buSzPts val="1100"/>
              <a:buChar char="-"/>
            </a:pPr>
            <a:r>
              <a:rPr lang="en" sz="1200">
                <a:solidFill>
                  <a:srgbClr val="363636"/>
                </a:solidFill>
                <a:highlight>
                  <a:srgbClr val="FFFFFF"/>
                </a:highlight>
              </a:rPr>
              <a:t>Diverse Economies Iceberg by </a:t>
            </a:r>
            <a:r>
              <a:rPr lang="en" sz="1200">
                <a:solidFill>
                  <a:srgbClr val="AB603A"/>
                </a:solidFill>
                <a:highlight>
                  <a:srgbClr val="FFFFFF"/>
                </a:highlight>
                <a:uFill>
                  <a:noFill/>
                </a:uFill>
                <a:hlinkClick r:id="rId4">
                  <a:extLst>
                    <a:ext uri="{A12FA001-AC4F-418D-AE19-62706E023703}">
                      <ahyp:hlinkClr xmlns:ahyp="http://schemas.microsoft.com/office/drawing/2018/hyperlinkcolor" val="tx"/>
                    </a:ext>
                  </a:extLst>
                </a:hlinkClick>
              </a:rPr>
              <a:t>Community Economies Collective</a:t>
            </a:r>
            <a:r>
              <a:rPr lang="en" sz="1200">
                <a:solidFill>
                  <a:srgbClr val="363636"/>
                </a:solidFill>
                <a:highlight>
                  <a:srgbClr val="FFFFFF"/>
                </a:highlight>
              </a:rPr>
              <a:t> is licensed under a </a:t>
            </a:r>
            <a:r>
              <a:rPr lang="en" sz="1200">
                <a:solidFill>
                  <a:srgbClr val="AB603A"/>
                </a:solidFill>
                <a:highlight>
                  <a:srgbClr val="FFFFFF"/>
                </a:highlight>
                <a:uFill>
                  <a:noFill/>
                </a:uFill>
                <a:hlinkClick r:id="rId5">
                  <a:extLst>
                    <a:ext uri="{A12FA001-AC4F-418D-AE19-62706E023703}">
                      <ahyp:hlinkClr xmlns:ahyp="http://schemas.microsoft.com/office/drawing/2018/hyperlinkcolor" val="tx"/>
                    </a:ext>
                  </a:extLst>
                </a:hlinkClick>
              </a:rPr>
              <a:t>Creative Commons Attribution-ShareAlike 4.0 International License</a:t>
            </a:r>
            <a:r>
              <a:rPr lang="en"/>
              <a:t>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12ae22b82a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12ae22b82a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 </a:t>
            </a:r>
            <a:endParaRPr/>
          </a:p>
          <a:p>
            <a:pPr marL="457200" lvl="0" indent="-298450" algn="l" rtl="0">
              <a:spcBef>
                <a:spcPts val="0"/>
              </a:spcBef>
              <a:spcAft>
                <a:spcPts val="0"/>
              </a:spcAft>
              <a:buSzPts val="1100"/>
              <a:buChar char="-"/>
            </a:pPr>
            <a:r>
              <a:rPr lang="en"/>
              <a:t>D’Ignazio, C., &amp; Klein, L. (2020). 7. Show Your Work. In Data Feminism. </a:t>
            </a:r>
            <a:r>
              <a:rPr lang="en" u="sng">
                <a:solidFill>
                  <a:schemeClr val="hlink"/>
                </a:solidFill>
                <a:hlinkClick r:id="rId3"/>
              </a:rPr>
              <a:t>https://data-feminism.mitpress.mit.edu/pub/0vgzaln4/release/3</a:t>
            </a:r>
            <a:r>
              <a:rPr lang="en"/>
              <a:t>  </a:t>
            </a:r>
            <a:endParaRPr/>
          </a:p>
          <a:p>
            <a:pPr marL="457200" lvl="0" indent="-298450" algn="l" rtl="0">
              <a:spcBef>
                <a:spcPts val="0"/>
              </a:spcBef>
              <a:spcAft>
                <a:spcPts val="0"/>
              </a:spcAft>
              <a:buSzPts val="1100"/>
              <a:buChar char="-"/>
            </a:pPr>
            <a:r>
              <a:rPr lang="en" sz="1200">
                <a:solidFill>
                  <a:srgbClr val="363636"/>
                </a:solidFill>
                <a:highlight>
                  <a:srgbClr val="FFFFFF"/>
                </a:highlight>
              </a:rPr>
              <a:t>Diverse Economies Iceberg by </a:t>
            </a:r>
            <a:r>
              <a:rPr lang="en" sz="1200">
                <a:solidFill>
                  <a:srgbClr val="AB603A"/>
                </a:solidFill>
                <a:highlight>
                  <a:srgbClr val="FFFFFF"/>
                </a:highlight>
                <a:uFill>
                  <a:noFill/>
                </a:uFill>
                <a:hlinkClick r:id="rId4">
                  <a:extLst>
                    <a:ext uri="{A12FA001-AC4F-418D-AE19-62706E023703}">
                      <ahyp:hlinkClr xmlns:ahyp="http://schemas.microsoft.com/office/drawing/2018/hyperlinkcolor" val="tx"/>
                    </a:ext>
                  </a:extLst>
                </a:hlinkClick>
              </a:rPr>
              <a:t>Community Economies Collective</a:t>
            </a:r>
            <a:r>
              <a:rPr lang="en" sz="1200">
                <a:solidFill>
                  <a:srgbClr val="363636"/>
                </a:solidFill>
                <a:highlight>
                  <a:srgbClr val="FFFFFF"/>
                </a:highlight>
              </a:rPr>
              <a:t> is licensed under a </a:t>
            </a:r>
            <a:r>
              <a:rPr lang="en" sz="1200">
                <a:solidFill>
                  <a:srgbClr val="AB603A"/>
                </a:solidFill>
                <a:highlight>
                  <a:srgbClr val="FFFFFF"/>
                </a:highlight>
                <a:uFill>
                  <a:noFill/>
                </a:uFill>
                <a:hlinkClick r:id="rId5">
                  <a:extLst>
                    <a:ext uri="{A12FA001-AC4F-418D-AE19-62706E023703}">
                      <ahyp:hlinkClr xmlns:ahyp="http://schemas.microsoft.com/office/drawing/2018/hyperlinkcolor" val="tx"/>
                    </a:ext>
                  </a:extLst>
                </a:hlinkClick>
              </a:rPr>
              <a:t>Creative Commons Attribution-ShareAlike 4.0 International License</a:t>
            </a:r>
            <a:r>
              <a:rPr lang="en"/>
              <a:t>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12ae22b82a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12ae22b82a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 </a:t>
            </a:r>
            <a:endParaRPr/>
          </a:p>
          <a:p>
            <a:pPr marL="457200" lvl="0" indent="-298450" algn="l" rtl="0">
              <a:spcBef>
                <a:spcPts val="0"/>
              </a:spcBef>
              <a:spcAft>
                <a:spcPts val="0"/>
              </a:spcAft>
              <a:buSzPts val="1100"/>
              <a:buChar char="-"/>
            </a:pPr>
            <a:r>
              <a:rPr lang="en"/>
              <a:t>D’Ignazio, C., &amp; Klein, L. (2020). 7. Show Your Work. In Data Feminism. </a:t>
            </a:r>
            <a:r>
              <a:rPr lang="en" u="sng">
                <a:solidFill>
                  <a:schemeClr val="hlink"/>
                </a:solidFill>
                <a:hlinkClick r:id="rId3"/>
              </a:rPr>
              <a:t>https://data-feminism.mitpress.mit.edu/pub/0vgzaln4/release/3</a:t>
            </a:r>
            <a:r>
              <a:rPr lang="en"/>
              <a:t>  </a:t>
            </a:r>
            <a:endParaRPr/>
          </a:p>
          <a:p>
            <a:pPr marL="457200" lvl="0" indent="-298450" algn="l" rtl="0">
              <a:spcBef>
                <a:spcPts val="0"/>
              </a:spcBef>
              <a:spcAft>
                <a:spcPts val="0"/>
              </a:spcAft>
              <a:buSzPts val="1100"/>
              <a:buChar char="-"/>
            </a:pPr>
            <a:r>
              <a:rPr lang="en" sz="1200">
                <a:solidFill>
                  <a:srgbClr val="363636"/>
                </a:solidFill>
                <a:highlight>
                  <a:srgbClr val="FFFFFF"/>
                </a:highlight>
              </a:rPr>
              <a:t>Diverse Economies Iceberg by </a:t>
            </a:r>
            <a:r>
              <a:rPr lang="en" sz="1200">
                <a:solidFill>
                  <a:srgbClr val="AB603A"/>
                </a:solidFill>
                <a:highlight>
                  <a:srgbClr val="FFFFFF"/>
                </a:highlight>
                <a:uFill>
                  <a:noFill/>
                </a:uFill>
                <a:hlinkClick r:id="rId4">
                  <a:extLst>
                    <a:ext uri="{A12FA001-AC4F-418D-AE19-62706E023703}">
                      <ahyp:hlinkClr xmlns:ahyp="http://schemas.microsoft.com/office/drawing/2018/hyperlinkcolor" val="tx"/>
                    </a:ext>
                  </a:extLst>
                </a:hlinkClick>
              </a:rPr>
              <a:t>Community Economies Collective</a:t>
            </a:r>
            <a:r>
              <a:rPr lang="en" sz="1200">
                <a:solidFill>
                  <a:srgbClr val="363636"/>
                </a:solidFill>
                <a:highlight>
                  <a:srgbClr val="FFFFFF"/>
                </a:highlight>
              </a:rPr>
              <a:t> is licensed under a </a:t>
            </a:r>
            <a:r>
              <a:rPr lang="en" sz="1200">
                <a:solidFill>
                  <a:srgbClr val="AB603A"/>
                </a:solidFill>
                <a:highlight>
                  <a:srgbClr val="FFFFFF"/>
                </a:highlight>
                <a:uFill>
                  <a:noFill/>
                </a:uFill>
                <a:hlinkClick r:id="rId5">
                  <a:extLst>
                    <a:ext uri="{A12FA001-AC4F-418D-AE19-62706E023703}">
                      <ahyp:hlinkClr xmlns:ahyp="http://schemas.microsoft.com/office/drawing/2018/hyperlinkcolor" val="tx"/>
                    </a:ext>
                  </a:extLst>
                </a:hlinkClick>
              </a:rPr>
              <a:t>Creative Commons Attribution-ShareAlike 4.0 International License</a:t>
            </a:r>
            <a:r>
              <a:rPr lang="en"/>
              <a:t>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0bab0eaf3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0bab0eaf3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111624a8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111624a8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12ae22b82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12ae22b82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12ae22b82a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12ae22b82a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a:t>
            </a:r>
            <a:endParaRPr/>
          </a:p>
          <a:p>
            <a:pPr marL="457200" lvl="0" indent="-298450" algn="l" rtl="0">
              <a:spcBef>
                <a:spcPts val="0"/>
              </a:spcBef>
              <a:spcAft>
                <a:spcPts val="0"/>
              </a:spcAft>
              <a:buSzPts val="1100"/>
              <a:buChar char="-"/>
            </a:pPr>
            <a:r>
              <a:rPr lang="en"/>
              <a:t>For historical examples, think of John Snow’s map tracing the source of a cholera epidemic, or Florence Nightingale’s charts of soldiers’ causes of death</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REFERENCES:</a:t>
            </a:r>
            <a:endParaRPr/>
          </a:p>
          <a:p>
            <a:pPr marL="457200" lvl="0" indent="-298450" algn="l" rtl="0">
              <a:spcBef>
                <a:spcPts val="0"/>
              </a:spcBef>
              <a:spcAft>
                <a:spcPts val="0"/>
              </a:spcAft>
              <a:buSzPts val="1100"/>
              <a:buChar char="-"/>
            </a:pPr>
            <a:r>
              <a:rPr lang="en">
                <a:solidFill>
                  <a:schemeClr val="dk1"/>
                </a:solidFill>
              </a:rPr>
              <a:t>Snow, J. (1855). On the Mode of Communication of Cholera. 1855.</a:t>
            </a:r>
            <a:endParaRPr>
              <a:solidFill>
                <a:schemeClr val="dk1"/>
              </a:solidFill>
            </a:endParaRPr>
          </a:p>
          <a:p>
            <a:pPr marL="457200" lvl="0" indent="-298450" algn="l" rtl="0">
              <a:spcBef>
                <a:spcPts val="0"/>
              </a:spcBef>
              <a:spcAft>
                <a:spcPts val="0"/>
              </a:spcAft>
              <a:buSzPts val="1100"/>
              <a:buChar char="-"/>
            </a:pPr>
            <a:r>
              <a:rPr lang="en">
                <a:solidFill>
                  <a:schemeClr val="dk1"/>
                </a:solidFill>
              </a:rPr>
              <a:t>Nightingale, F. (1858). Notes on matters affecting the health, efficiency, and hospital administration of the British army: Founded chiefly on the experience of the late war. Harrison and Sons. </a:t>
            </a:r>
            <a:r>
              <a:rPr lang="en" u="sng">
                <a:solidFill>
                  <a:schemeClr val="hlink"/>
                </a:solidFill>
                <a:hlinkClick r:id="rId3"/>
              </a:rPr>
              <a:t>https://wellcomecollection.org/works/jxwtskzc/items?canvas=7</a:t>
            </a:r>
            <a:r>
              <a:rPr lang="en">
                <a:solidFill>
                  <a:schemeClr val="dk1"/>
                </a:solidFill>
              </a:rPr>
              <a:t>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12ae22b82a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12ae22b82a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a:t>
            </a:r>
            <a:endParaRPr/>
          </a:p>
          <a:p>
            <a:pPr marL="457200" lvl="0" indent="-298450" algn="l" rtl="0">
              <a:spcBef>
                <a:spcPts val="0"/>
              </a:spcBef>
              <a:spcAft>
                <a:spcPts val="0"/>
              </a:spcAft>
              <a:buSzPts val="1100"/>
              <a:buChar char="-"/>
            </a:pPr>
            <a:r>
              <a:rPr lang="en"/>
              <a:t>For a more recent example, we can think of the interactive gun deaths visualization we saw, advocating for gun control laws in the United States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REFERENCES:</a:t>
            </a:r>
            <a:endParaRPr/>
          </a:p>
          <a:p>
            <a:pPr marL="457200" lvl="0" indent="-298450" algn="l" rtl="0">
              <a:spcBef>
                <a:spcPts val="0"/>
              </a:spcBef>
              <a:spcAft>
                <a:spcPts val="0"/>
              </a:spcAft>
              <a:buSzPts val="1100"/>
              <a:buChar char="-"/>
            </a:pPr>
            <a:r>
              <a:rPr lang="en" u="sng">
                <a:solidFill>
                  <a:schemeClr val="hlink"/>
                </a:solidFill>
                <a:hlinkClick r:id="rId3"/>
              </a:rPr>
              <a:t>https://guns.periscopic.com/</a:t>
            </a:r>
            <a:r>
              <a:rPr lang="en">
                <a:solidFill>
                  <a:schemeClr val="dk1"/>
                </a:solidFill>
              </a:rPr>
              <a:t>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12ae22b82a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12ae22b82a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 </a:t>
            </a:r>
            <a:endParaRPr/>
          </a:p>
          <a:p>
            <a:pPr marL="457200" lvl="0" indent="-298450" algn="l" rtl="0">
              <a:spcBef>
                <a:spcPts val="0"/>
              </a:spcBef>
              <a:spcAft>
                <a:spcPts val="0"/>
              </a:spcAft>
              <a:buSzPts val="1100"/>
              <a:buChar char="-"/>
            </a:pPr>
            <a:r>
              <a:rPr lang="en"/>
              <a:t> </a:t>
            </a:r>
            <a:endParaRPr/>
          </a:p>
          <a:p>
            <a:pPr marL="457200" lvl="0" indent="-298450" algn="l" rtl="0">
              <a:spcBef>
                <a:spcPts val="0"/>
              </a:spcBef>
              <a:spcAft>
                <a:spcPts val="0"/>
              </a:spcAft>
              <a:buSzPts val="1100"/>
              <a:buChar char="-"/>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12ae22b82a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12ae22b82a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NOTES: </a:t>
            </a:r>
            <a:endParaRPr dirty="0"/>
          </a:p>
          <a:p>
            <a:pPr marL="457200" lvl="0" indent="-298450" algn="l" rtl="0">
              <a:spcBef>
                <a:spcPts val="0"/>
              </a:spcBef>
              <a:spcAft>
                <a:spcPts val="0"/>
              </a:spcAft>
              <a:buSzPts val="1100"/>
              <a:buChar char="-"/>
            </a:pPr>
            <a:r>
              <a:rPr lang="en" dirty="0"/>
              <a:t> (TTC is an NGO that aims to explore and mitigate the effects of technology on society through a sustainability/civil rights lens)</a:t>
            </a:r>
            <a:endParaRPr dirty="0"/>
          </a:p>
          <a:p>
            <a:pPr marL="457200" lvl="0" indent="-298450" algn="l" rtl="0">
              <a:spcBef>
                <a:spcPts val="0"/>
              </a:spcBef>
              <a:spcAft>
                <a:spcPts val="0"/>
              </a:spcAft>
              <a:buSzPts val="1100"/>
              <a:buChar char="-"/>
            </a:pPr>
            <a:r>
              <a:rPr lang="en" dirty="0"/>
              <a:t>Recall that data visualization are inherently rhetorical objects - part of using them for advocacy is making that rhetoric as persuasive as possible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REFERENCES:</a:t>
            </a:r>
            <a:endParaRPr dirty="0"/>
          </a:p>
          <a:p>
            <a:pPr marL="457200" lvl="0" indent="-298450" algn="l" rtl="0">
              <a:spcBef>
                <a:spcPts val="0"/>
              </a:spcBef>
              <a:spcAft>
                <a:spcPts val="0"/>
              </a:spcAft>
              <a:buSzPts val="1100"/>
              <a:buChar char="-"/>
            </a:pPr>
            <a:r>
              <a:rPr lang="en" dirty="0"/>
              <a:t>Tactical Technology Collective. (2013). Visualizing Information for Advocacy: An Introduction to Information Design (2nd Edition). Tactical Technology Collective. </a:t>
            </a:r>
            <a:r>
              <a:rPr lang="en" u="sng" dirty="0">
                <a:solidFill>
                  <a:schemeClr val="hlink"/>
                </a:solidFill>
                <a:hlinkClick r:id="rId3"/>
              </a:rPr>
              <a:t>https://visualisingadvocacy.org/sites/drawingbynumbers.ttc.io/files/VIFA_singlepage_small.pdf</a:t>
            </a:r>
            <a:r>
              <a:rPr lang="en" dirty="0"/>
              <a:t>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2ae22b82a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2ae22b82a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upload.wikimedia.org/wikipedia/commons/8/82/Slaveshipposter.jpg"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hyperlink" Target="https://upload.wikimedia.org/wikipedia/commons/8/82/Slaveshipposter.jpg"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hyperlink" Target="https://upload.wikimedia.org/wikipedia/commons/8/82/Slaveshipposter.jpg"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vimeo.com/45980795?embedded=true&amp;source=vimeo_logo&amp;owner=12584834"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aprb.co.uk/projects/all-projects/2009/watermarks"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davidzwirner.com/exhibitions/2017/felix-gonzalez-torres#/checklist/Untitled%22%22-(Ross)---artwork-ADED7A57-C921-4B8C-97D3-64F230459259/Artwork"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civic.mit.edu/index.html%3Fp=1153.html"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s://data-feminism.mitpress.mit.edu/pub/h1w0nbqp/release/3"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www.communityeconomies.org/resources/diverse-economies-iceberg"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hyperlink" Target="https://data-feminism.mitpress.mit.edu/pub/0vgzaln4/release/3"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ww.ph.ucla.edu/epi/snow/snowmap1_1854.html"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hyperlink" Target="https://wellcomecollection.org/works/jxwtskzc/items?canvas=7"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hyperlink" Target="https://guns.periscopic.com/"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visualisingadvocacy.org/sites/drawingbynumbers.ttc.io/files/VIFA_singlepage_small.pdf"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b="1">
                <a:solidFill>
                  <a:srgbClr val="0000FF"/>
                </a:solidFill>
                <a:latin typeface="Fira Sans Condensed"/>
                <a:ea typeface="Fira Sans Condensed"/>
                <a:cs typeface="Fira Sans Condensed"/>
                <a:sym typeface="Fira Sans Condensed"/>
              </a:rPr>
              <a:t>Data Visualization</a:t>
            </a:r>
            <a:endParaRPr b="1">
              <a:solidFill>
                <a:srgbClr val="0000FF"/>
              </a:solidFill>
              <a:latin typeface="Fira Sans Condensed"/>
              <a:ea typeface="Fira Sans Condensed"/>
              <a:cs typeface="Fira Sans Condensed"/>
              <a:sym typeface="Fira Sans Condensed"/>
            </a:endParaRPr>
          </a:p>
        </p:txBody>
      </p:sp>
      <p:sp>
        <p:nvSpPr>
          <p:cNvPr id="55" name="Google Shape;55;p13"/>
          <p:cNvSpPr txBox="1">
            <a:spLocks noGrp="1"/>
          </p:cNvSpPr>
          <p:nvPr>
            <p:ph type="subTitle" idx="1"/>
          </p:nvPr>
        </p:nvSpPr>
        <p:spPr>
          <a:xfrm>
            <a:off x="747000" y="2815663"/>
            <a:ext cx="7650000" cy="1169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solidFill>
                  <a:schemeClr val="dk1"/>
                </a:solidFill>
                <a:latin typeface="Fira Sans Condensed"/>
                <a:ea typeface="Fira Sans Condensed"/>
                <a:cs typeface="Fira Sans Condensed"/>
                <a:sym typeface="Fira Sans Condensed"/>
              </a:rPr>
              <a:t>Visualization with Purpose: Data Visualization as Advocacy</a:t>
            </a:r>
            <a:endParaRPr b="1" dirty="0">
              <a:solidFill>
                <a:schemeClr val="dk1"/>
              </a:solidFill>
              <a:latin typeface="Fira Sans Condensed"/>
              <a:ea typeface="Fira Sans Condensed"/>
              <a:cs typeface="Fira Sans Condensed"/>
              <a:sym typeface="Fira Sans Condensed"/>
            </a:endParaRPr>
          </a:p>
        </p:txBody>
      </p:sp>
      <p:sp>
        <p:nvSpPr>
          <p:cNvPr id="56" name="Google Shape;56;p13"/>
          <p:cNvSpPr txBox="1">
            <a:spLocks noGrp="1"/>
          </p:cNvSpPr>
          <p:nvPr>
            <p:ph type="body" idx="4294967295"/>
          </p:nvPr>
        </p:nvSpPr>
        <p:spPr>
          <a:xfrm>
            <a:off x="311700" y="4003850"/>
            <a:ext cx="8520600" cy="675900"/>
          </a:xfrm>
          <a:prstGeom prst="rect">
            <a:avLst/>
          </a:prstGeom>
        </p:spPr>
        <p:txBody>
          <a:bodyPr spcFirstLastPara="1" wrap="square" lIns="91425" tIns="91425" rIns="91425" bIns="91425" anchor="t" anchorCtr="0">
            <a:normAutofit fontScale="92500" lnSpcReduction="10000"/>
          </a:bodyPr>
          <a:lstStyle/>
          <a:p>
            <a:pPr marL="0" lvl="0" indent="0" algn="ctr" rtl="0">
              <a:lnSpc>
                <a:spcPct val="100000"/>
              </a:lnSpc>
              <a:spcBef>
                <a:spcPts val="1200"/>
              </a:spcBef>
              <a:spcAft>
                <a:spcPts val="1200"/>
              </a:spcAft>
              <a:buNone/>
            </a:pPr>
            <a:r>
              <a:rPr lang="en" sz="1400" dirty="0">
                <a:latin typeface="Fira Sans Condensed"/>
                <a:ea typeface="Fira Sans Condensed"/>
                <a:cs typeface="Fira Sans Condensed"/>
                <a:sym typeface="Fira Sans Condensed"/>
              </a:rPr>
              <a:t>Data Sciences Institute, University of Toronto</a:t>
            </a:r>
            <a:endParaRPr sz="1400" dirty="0">
              <a:latin typeface="Fira Sans Condensed"/>
              <a:ea typeface="Fira Sans Condensed"/>
              <a:cs typeface="Fira Sans Condensed"/>
              <a:sym typeface="Fira Sans Condense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Activity</a:t>
            </a:r>
            <a:endParaRPr b="1">
              <a:latin typeface="Fira Sans Condensed"/>
              <a:ea typeface="Fira Sans Condensed"/>
              <a:cs typeface="Fira Sans Condensed"/>
              <a:sym typeface="Fira Sans Condensed"/>
            </a:endParaRPr>
          </a:p>
        </p:txBody>
      </p:sp>
      <p:sp>
        <p:nvSpPr>
          <p:cNvPr id="116" name="Google Shape;116;p23"/>
          <p:cNvSpPr txBox="1">
            <a:spLocks noGrp="1"/>
          </p:cNvSpPr>
          <p:nvPr>
            <p:ph type="body" idx="1"/>
          </p:nvPr>
        </p:nvSpPr>
        <p:spPr>
          <a:xfrm>
            <a:off x="311700" y="1076275"/>
            <a:ext cx="4184100" cy="38859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This diagram of the ship </a:t>
            </a:r>
            <a:r>
              <a:rPr lang="en" sz="2200" i="1" dirty="0">
                <a:latin typeface="Fira Sans Condensed"/>
                <a:ea typeface="Fira Sans Condensed"/>
                <a:cs typeface="Fira Sans Condensed"/>
                <a:sym typeface="Fira Sans Condensed"/>
              </a:rPr>
              <a:t>Brooks </a:t>
            </a:r>
            <a:r>
              <a:rPr lang="en" sz="2200" dirty="0">
                <a:latin typeface="Fira Sans Condensed"/>
                <a:ea typeface="Fira Sans Condensed"/>
                <a:cs typeface="Fira Sans Condensed"/>
                <a:sym typeface="Fira Sans Condensed"/>
              </a:rPr>
              <a:t>was presented as testimony in the British Parliament to demonstrate the inhumane conditions aboard ships used by the transatlantic slave trade</a:t>
            </a:r>
            <a:endParaRPr sz="2200" dirty="0">
              <a:latin typeface="Fira Sans Condensed"/>
              <a:ea typeface="Fira Sans Condensed"/>
              <a:cs typeface="Fira Sans Condensed"/>
              <a:sym typeface="Fira Sans Condensed"/>
            </a:endParaRPr>
          </a:p>
        </p:txBody>
      </p:sp>
      <p:pic>
        <p:nvPicPr>
          <p:cNvPr id="117" name="Google Shape;117;p23">
            <a:hlinkClick r:id="rId3"/>
          </p:cNvPr>
          <p:cNvPicPr preferRelativeResize="0"/>
          <p:nvPr/>
        </p:nvPicPr>
        <p:blipFill>
          <a:blip r:embed="rId4">
            <a:alphaModFix/>
          </a:blip>
          <a:stretch>
            <a:fillRect/>
          </a:stretch>
        </p:blipFill>
        <p:spPr>
          <a:xfrm>
            <a:off x="4912100" y="253938"/>
            <a:ext cx="3920198" cy="4635625"/>
          </a:xfrm>
          <a:prstGeom prst="rect">
            <a:avLst/>
          </a:prstGeom>
          <a:noFill/>
          <a:ln>
            <a:noFill/>
          </a:ln>
        </p:spPr>
      </p:pic>
      <p:sp>
        <p:nvSpPr>
          <p:cNvPr id="118" name="Google Shape;118;p23"/>
          <p:cNvSpPr txBox="1"/>
          <p:nvPr/>
        </p:nvSpPr>
        <p:spPr>
          <a:xfrm>
            <a:off x="6349740" y="4762350"/>
            <a:ext cx="2923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(Tactical Technology Collective, 2013)</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Activity</a:t>
            </a:r>
            <a:endParaRPr b="1">
              <a:latin typeface="Fira Sans Condensed"/>
              <a:ea typeface="Fira Sans Condensed"/>
              <a:cs typeface="Fira Sans Condensed"/>
              <a:sym typeface="Fira Sans Condensed"/>
            </a:endParaRPr>
          </a:p>
        </p:txBody>
      </p:sp>
      <p:sp>
        <p:nvSpPr>
          <p:cNvPr id="124" name="Google Shape;124;p24"/>
          <p:cNvSpPr txBox="1">
            <a:spLocks noGrp="1"/>
          </p:cNvSpPr>
          <p:nvPr>
            <p:ph type="body" idx="1"/>
          </p:nvPr>
        </p:nvSpPr>
        <p:spPr>
          <a:xfrm>
            <a:off x="311700" y="1076275"/>
            <a:ext cx="4184100" cy="38859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The diagram, showing the conditions under which people were kept crowded in cargo holds for months at a time, “seemed to make an instantaneous impression of horror upon all who saw it”, supporting demands for abolition</a:t>
            </a:r>
            <a:endParaRPr sz="2200">
              <a:latin typeface="Fira Sans Condensed"/>
              <a:ea typeface="Fira Sans Condensed"/>
              <a:cs typeface="Fira Sans Condensed"/>
              <a:sym typeface="Fira Sans Condensed"/>
            </a:endParaRPr>
          </a:p>
        </p:txBody>
      </p:sp>
      <p:pic>
        <p:nvPicPr>
          <p:cNvPr id="125" name="Google Shape;125;p24">
            <a:hlinkClick r:id="rId3"/>
          </p:cNvPr>
          <p:cNvPicPr preferRelativeResize="0"/>
          <p:nvPr/>
        </p:nvPicPr>
        <p:blipFill>
          <a:blip r:embed="rId4">
            <a:alphaModFix/>
          </a:blip>
          <a:stretch>
            <a:fillRect/>
          </a:stretch>
        </p:blipFill>
        <p:spPr>
          <a:xfrm>
            <a:off x="4912100" y="253938"/>
            <a:ext cx="3920198" cy="4635625"/>
          </a:xfrm>
          <a:prstGeom prst="rect">
            <a:avLst/>
          </a:prstGeom>
          <a:noFill/>
          <a:ln>
            <a:noFill/>
          </a:ln>
        </p:spPr>
      </p:pic>
      <p:sp>
        <p:nvSpPr>
          <p:cNvPr id="126" name="Google Shape;126;p24"/>
          <p:cNvSpPr txBox="1"/>
          <p:nvPr/>
        </p:nvSpPr>
        <p:spPr>
          <a:xfrm>
            <a:off x="6338310" y="4773780"/>
            <a:ext cx="2923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(Tactical Technology Collective, 2013)</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Activity</a:t>
            </a:r>
            <a:endParaRPr b="1">
              <a:latin typeface="Fira Sans Condensed"/>
              <a:ea typeface="Fira Sans Condensed"/>
              <a:cs typeface="Fira Sans Condensed"/>
              <a:sym typeface="Fira Sans Condensed"/>
            </a:endParaRPr>
          </a:p>
        </p:txBody>
      </p:sp>
      <p:sp>
        <p:nvSpPr>
          <p:cNvPr id="132" name="Google Shape;132;p25"/>
          <p:cNvSpPr txBox="1">
            <a:spLocks noGrp="1"/>
          </p:cNvSpPr>
          <p:nvPr>
            <p:ph type="body" idx="1"/>
          </p:nvPr>
        </p:nvSpPr>
        <p:spPr>
          <a:xfrm>
            <a:off x="311700" y="1076275"/>
            <a:ext cx="4184100" cy="33675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How did this diagram of the </a:t>
            </a:r>
            <a:r>
              <a:rPr lang="en" sz="2200" i="1" dirty="0">
                <a:latin typeface="Fira Sans Condensed"/>
                <a:ea typeface="Fira Sans Condensed"/>
                <a:cs typeface="Fira Sans Condensed"/>
                <a:sym typeface="Fira Sans Condensed"/>
              </a:rPr>
              <a:t>Brooks </a:t>
            </a:r>
            <a:r>
              <a:rPr lang="en" sz="2200" dirty="0">
                <a:latin typeface="Fira Sans Condensed"/>
                <a:ea typeface="Fira Sans Condensed"/>
                <a:cs typeface="Fira Sans Condensed"/>
                <a:sym typeface="Fira Sans Condensed"/>
              </a:rPr>
              <a:t>use rational, moral, and emotional appeal to make a case to its audiences?</a:t>
            </a:r>
            <a:endParaRPr sz="2200" dirty="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(Larger image </a:t>
            </a:r>
            <a:r>
              <a:rPr lang="en" sz="2200" u="sng" dirty="0">
                <a:solidFill>
                  <a:schemeClr val="hlink"/>
                </a:solidFill>
                <a:latin typeface="Fira Sans Condensed"/>
                <a:ea typeface="Fira Sans Condensed"/>
                <a:cs typeface="Fira Sans Condensed"/>
                <a:sym typeface="Fira Sans Condensed"/>
                <a:hlinkClick r:id="rId3"/>
              </a:rPr>
              <a:t>here</a:t>
            </a:r>
            <a:r>
              <a:rPr lang="en" sz="2200" dirty="0">
                <a:latin typeface="Fira Sans Condensed"/>
                <a:ea typeface="Fira Sans Condensed"/>
                <a:cs typeface="Fira Sans Condensed"/>
                <a:sym typeface="Fira Sans Condensed"/>
              </a:rPr>
              <a:t>)</a:t>
            </a:r>
            <a:endParaRPr sz="2200" dirty="0">
              <a:latin typeface="Fira Sans Condensed"/>
              <a:ea typeface="Fira Sans Condensed"/>
              <a:cs typeface="Fira Sans Condensed"/>
              <a:sym typeface="Fira Sans Condensed"/>
            </a:endParaRPr>
          </a:p>
        </p:txBody>
      </p:sp>
      <p:pic>
        <p:nvPicPr>
          <p:cNvPr id="133" name="Google Shape;133;p25">
            <a:hlinkClick r:id="rId3"/>
          </p:cNvPr>
          <p:cNvPicPr preferRelativeResize="0"/>
          <p:nvPr/>
        </p:nvPicPr>
        <p:blipFill>
          <a:blip r:embed="rId4">
            <a:alphaModFix/>
          </a:blip>
          <a:stretch>
            <a:fillRect/>
          </a:stretch>
        </p:blipFill>
        <p:spPr>
          <a:xfrm>
            <a:off x="4912100" y="253938"/>
            <a:ext cx="3920198" cy="4635625"/>
          </a:xfrm>
          <a:prstGeom prst="rect">
            <a:avLst/>
          </a:prstGeom>
          <a:noFill/>
          <a:ln>
            <a:noFill/>
          </a:ln>
        </p:spPr>
      </p:pic>
      <p:sp>
        <p:nvSpPr>
          <p:cNvPr id="134" name="Google Shape;134;p25"/>
          <p:cNvSpPr txBox="1"/>
          <p:nvPr/>
        </p:nvSpPr>
        <p:spPr>
          <a:xfrm>
            <a:off x="6338310" y="4773780"/>
            <a:ext cx="2923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(Tactical Technology Collective, 2013)</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Different visual, same message</a:t>
            </a:r>
            <a:endParaRPr b="1">
              <a:latin typeface="Fira Sans Condensed"/>
              <a:ea typeface="Fira Sans Condensed"/>
              <a:cs typeface="Fira Sans Condensed"/>
              <a:sym typeface="Fira Sans Condensed"/>
            </a:endParaRPr>
          </a:p>
        </p:txBody>
      </p:sp>
      <p:sp>
        <p:nvSpPr>
          <p:cNvPr id="140" name="Google Shape;140;p26"/>
          <p:cNvSpPr txBox="1">
            <a:spLocks noGrp="1"/>
          </p:cNvSpPr>
          <p:nvPr>
            <p:ph type="body" idx="1"/>
          </p:nvPr>
        </p:nvSpPr>
        <p:spPr>
          <a:xfrm>
            <a:off x="311700" y="1152475"/>
            <a:ext cx="4469100" cy="38484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At the same time that the </a:t>
            </a:r>
            <a:r>
              <a:rPr lang="en" sz="2200" i="1">
                <a:latin typeface="Fira Sans Condensed"/>
                <a:ea typeface="Fira Sans Condensed"/>
                <a:cs typeface="Fira Sans Condensed"/>
                <a:sym typeface="Fira Sans Condensed"/>
              </a:rPr>
              <a:t>Brooks </a:t>
            </a:r>
            <a:r>
              <a:rPr lang="en" sz="2200">
                <a:latin typeface="Fira Sans Condensed"/>
                <a:ea typeface="Fira Sans Condensed"/>
                <a:cs typeface="Fira Sans Condensed"/>
                <a:sym typeface="Fira Sans Condensed"/>
              </a:rPr>
              <a:t>diagram was being circulated, abolitionists also had slogans and art printed on dishware</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Rather than sharing facts, these objects were intended to provoke outrage and action in solidarity</a:t>
            </a:r>
            <a:endParaRPr sz="2200">
              <a:latin typeface="Fira Sans Condensed"/>
              <a:ea typeface="Fira Sans Condensed"/>
              <a:cs typeface="Fira Sans Condensed"/>
              <a:sym typeface="Fira Sans Condensed"/>
            </a:endParaRPr>
          </a:p>
        </p:txBody>
      </p:sp>
      <p:sp>
        <p:nvSpPr>
          <p:cNvPr id="141" name="Google Shape;141;p26"/>
          <p:cNvSpPr txBox="1"/>
          <p:nvPr/>
        </p:nvSpPr>
        <p:spPr>
          <a:xfrm>
            <a:off x="6296400" y="4743300"/>
            <a:ext cx="2923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rgbClr val="595959"/>
                </a:solidFill>
                <a:latin typeface="Fira Sans Condensed"/>
                <a:ea typeface="Fira Sans Condensed"/>
                <a:cs typeface="Fira Sans Condensed"/>
                <a:sym typeface="Fira Sans Condensed"/>
              </a:rPr>
              <a:t>(Tactical Technology Collective, 2013)</a:t>
            </a:r>
            <a:endParaRPr sz="1200">
              <a:solidFill>
                <a:srgbClr val="595959"/>
              </a:solidFill>
              <a:latin typeface="Fira Sans Condensed"/>
              <a:ea typeface="Fira Sans Condensed"/>
              <a:cs typeface="Fira Sans Condensed"/>
              <a:sym typeface="Fira Sans Condensed"/>
            </a:endParaRPr>
          </a:p>
        </p:txBody>
      </p:sp>
      <p:pic>
        <p:nvPicPr>
          <p:cNvPr id="142" name="Google Shape;142;p26"/>
          <p:cNvPicPr preferRelativeResize="0"/>
          <p:nvPr/>
        </p:nvPicPr>
        <p:blipFill>
          <a:blip r:embed="rId3">
            <a:alphaModFix/>
          </a:blip>
          <a:stretch>
            <a:fillRect/>
          </a:stretch>
        </p:blipFill>
        <p:spPr>
          <a:xfrm>
            <a:off x="4893900" y="861363"/>
            <a:ext cx="3938392" cy="3420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Two functions of data visualization for advocacy</a:t>
            </a:r>
            <a:endParaRPr b="1">
              <a:latin typeface="Fira Sans Condensed"/>
              <a:ea typeface="Fira Sans Condensed"/>
              <a:cs typeface="Fira Sans Condensed"/>
              <a:sym typeface="Fira Sans Condensed"/>
            </a:endParaRPr>
          </a:p>
        </p:txBody>
      </p:sp>
      <p:sp>
        <p:nvSpPr>
          <p:cNvPr id="148" name="Google Shape;148;p27"/>
          <p:cNvSpPr txBox="1">
            <a:spLocks noGrp="1"/>
          </p:cNvSpPr>
          <p:nvPr>
            <p:ph type="body" idx="1"/>
          </p:nvPr>
        </p:nvSpPr>
        <p:spPr>
          <a:xfrm>
            <a:off x="311700" y="1152475"/>
            <a:ext cx="8520600" cy="38646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These examples, respectively, are examples of two functions of data visualization for advocacy:</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b="1">
                <a:latin typeface="Fira Sans Condensed"/>
                <a:ea typeface="Fira Sans Condensed"/>
                <a:cs typeface="Fira Sans Condensed"/>
                <a:sym typeface="Fira Sans Condensed"/>
              </a:rPr>
              <a:t>Presentation </a:t>
            </a:r>
            <a:r>
              <a:rPr lang="en" sz="2200">
                <a:latin typeface="Fira Sans Condensed"/>
                <a:ea typeface="Fira Sans Condensed"/>
                <a:cs typeface="Fira Sans Condensed"/>
                <a:sym typeface="Fira Sans Condensed"/>
              </a:rPr>
              <a:t>- describing and depicting the facts</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b="1">
                <a:latin typeface="Fira Sans Condensed"/>
                <a:ea typeface="Fira Sans Condensed"/>
                <a:cs typeface="Fira Sans Condensed"/>
                <a:sym typeface="Fira Sans Condensed"/>
              </a:rPr>
              <a:t>Representation </a:t>
            </a:r>
            <a:r>
              <a:rPr lang="en" sz="2200">
                <a:latin typeface="Fira Sans Condensed"/>
                <a:ea typeface="Fira Sans Condensed"/>
                <a:cs typeface="Fira Sans Condensed"/>
                <a:sym typeface="Fira Sans Condensed"/>
              </a:rPr>
              <a:t>- subjectively depicting ideas using metaphor, analogy, and allegory</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Most visuals for advocacy use both, but we should understand them as distinct elements so that we can recognize the extent to which a visual uses one or the other</a:t>
            </a:r>
            <a:endParaRPr sz="2200">
              <a:latin typeface="Fira Sans Condensed"/>
              <a:ea typeface="Fira Sans Condensed"/>
              <a:cs typeface="Fira Sans Condensed"/>
              <a:sym typeface="Fira Sans Condensed"/>
            </a:endParaRPr>
          </a:p>
        </p:txBody>
      </p:sp>
      <p:sp>
        <p:nvSpPr>
          <p:cNvPr id="149" name="Google Shape;149;p27"/>
          <p:cNvSpPr txBox="1"/>
          <p:nvPr/>
        </p:nvSpPr>
        <p:spPr>
          <a:xfrm>
            <a:off x="6296400" y="4743300"/>
            <a:ext cx="2923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rgbClr val="595959"/>
                </a:solidFill>
                <a:latin typeface="Fira Sans Condensed"/>
                <a:ea typeface="Fira Sans Condensed"/>
                <a:cs typeface="Fira Sans Condensed"/>
                <a:sym typeface="Fira Sans Condensed"/>
              </a:rPr>
              <a:t>(Tactical Technology Collective, 2013)</a:t>
            </a:r>
            <a:endParaRPr sz="120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956000" y="1724700"/>
            <a:ext cx="7376400" cy="13893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solidFill>
                  <a:schemeClr val="dk2"/>
                </a:solidFill>
                <a:latin typeface="Fira Sans Condensed"/>
                <a:ea typeface="Fira Sans Condensed"/>
                <a:cs typeface="Fira Sans Condensed"/>
                <a:sym typeface="Fira Sans Condensed"/>
              </a:rPr>
              <a:t>“Having heard all of this you may choose to</a:t>
            </a:r>
            <a:endParaRPr>
              <a:solidFill>
                <a:schemeClr val="dk2"/>
              </a:solidFill>
              <a:latin typeface="Fira Sans Condensed"/>
              <a:ea typeface="Fira Sans Condensed"/>
              <a:cs typeface="Fira Sans Condensed"/>
              <a:sym typeface="Fira Sans Condensed"/>
            </a:endParaRPr>
          </a:p>
          <a:p>
            <a:pPr marL="0" lvl="0" indent="0" algn="ctr" rtl="0">
              <a:spcBef>
                <a:spcPts val="0"/>
              </a:spcBef>
              <a:spcAft>
                <a:spcPts val="0"/>
              </a:spcAft>
              <a:buNone/>
            </a:pPr>
            <a:r>
              <a:rPr lang="en">
                <a:solidFill>
                  <a:schemeClr val="dk2"/>
                </a:solidFill>
                <a:latin typeface="Fira Sans Condensed"/>
                <a:ea typeface="Fira Sans Condensed"/>
                <a:cs typeface="Fira Sans Condensed"/>
                <a:sym typeface="Fira Sans Condensed"/>
              </a:rPr>
              <a:t>look the other way, but you can never again say that you did not know.”</a:t>
            </a:r>
            <a:endParaRPr>
              <a:solidFill>
                <a:schemeClr val="dk2"/>
              </a:solidFill>
              <a:latin typeface="Fira Sans Condensed"/>
              <a:ea typeface="Fira Sans Condensed"/>
              <a:cs typeface="Fira Sans Condensed"/>
              <a:sym typeface="Fira Sans Condensed"/>
            </a:endParaRPr>
          </a:p>
        </p:txBody>
      </p:sp>
      <p:sp>
        <p:nvSpPr>
          <p:cNvPr id="155" name="Google Shape;155;p28"/>
          <p:cNvSpPr txBox="1"/>
          <p:nvPr/>
        </p:nvSpPr>
        <p:spPr>
          <a:xfrm>
            <a:off x="3110100" y="3407825"/>
            <a:ext cx="2923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rgbClr val="595959"/>
                </a:solidFill>
                <a:latin typeface="Fira Sans Condensed"/>
                <a:ea typeface="Fira Sans Condensed"/>
                <a:cs typeface="Fira Sans Condensed"/>
                <a:sym typeface="Fira Sans Condensed"/>
              </a:rPr>
              <a:t>(Tactical Technology Collective, 2013)</a:t>
            </a:r>
            <a:endParaRPr sz="120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p:nvPr/>
        </p:nvSpPr>
        <p:spPr>
          <a:xfrm>
            <a:off x="172600" y="189850"/>
            <a:ext cx="8802600" cy="4781100"/>
          </a:xfrm>
          <a:prstGeom prst="rect">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9"/>
          <p:cNvSpPr txBox="1">
            <a:spLocks noGrp="1"/>
          </p:cNvSpPr>
          <p:nvPr>
            <p:ph type="subTitle" idx="4294967295"/>
          </p:nvPr>
        </p:nvSpPr>
        <p:spPr>
          <a:xfrm>
            <a:off x="1621450" y="2188950"/>
            <a:ext cx="5904900" cy="7656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 sz="3200" b="1">
                <a:solidFill>
                  <a:schemeClr val="lt1"/>
                </a:solidFill>
                <a:latin typeface="Fira Sans Condensed"/>
                <a:ea typeface="Fira Sans Condensed"/>
                <a:cs typeface="Fira Sans Condensed"/>
                <a:sym typeface="Fira Sans Condensed"/>
              </a:rPr>
              <a:t>Data visualization </a:t>
            </a:r>
            <a:r>
              <a:rPr lang="en" sz="3200" b="1" i="1">
                <a:solidFill>
                  <a:schemeClr val="lt1"/>
                </a:solidFill>
                <a:latin typeface="Fira Sans Condensed"/>
                <a:ea typeface="Fira Sans Condensed"/>
                <a:cs typeface="Fira Sans Condensed"/>
                <a:sym typeface="Fira Sans Condensed"/>
              </a:rPr>
              <a:t>as </a:t>
            </a:r>
            <a:r>
              <a:rPr lang="en" sz="3200" b="1">
                <a:solidFill>
                  <a:schemeClr val="lt1"/>
                </a:solidFill>
                <a:latin typeface="Fira Sans Condensed"/>
                <a:ea typeface="Fira Sans Condensed"/>
                <a:cs typeface="Fira Sans Condensed"/>
                <a:sym typeface="Fira Sans Condensed"/>
              </a:rPr>
              <a:t>advocacy</a:t>
            </a:r>
            <a:endParaRPr sz="3200" b="1">
              <a:solidFill>
                <a:schemeClr val="lt1"/>
              </a:solidFill>
              <a:latin typeface="Fira Sans Condensed"/>
              <a:ea typeface="Fira Sans Condensed"/>
              <a:cs typeface="Fira Sans Condensed"/>
              <a:sym typeface="Fira Sans Condense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Form: What can data visualization be?</a:t>
            </a:r>
            <a:endParaRPr b="1">
              <a:latin typeface="Fira Sans Condensed"/>
              <a:ea typeface="Fira Sans Condensed"/>
              <a:cs typeface="Fira Sans Condensed"/>
              <a:sym typeface="Fira Sans Condensed"/>
            </a:endParaRPr>
          </a:p>
        </p:txBody>
      </p:sp>
      <p:sp>
        <p:nvSpPr>
          <p:cNvPr id="167" name="Google Shape;167;p30"/>
          <p:cNvSpPr txBox="1">
            <a:spLocks noGrp="1"/>
          </p:cNvSpPr>
          <p:nvPr>
            <p:ph type="body" idx="1"/>
          </p:nvPr>
        </p:nvSpPr>
        <p:spPr>
          <a:xfrm>
            <a:off x="311700" y="1152475"/>
            <a:ext cx="8520600" cy="37689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So far, the examples of data visualization that we have seen and discussed have been almost exclusively print or digital images</a:t>
            </a:r>
            <a:endParaRPr sz="2200" dirty="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Data visualization via non-traditional form and medium is a newer area, but one with exciting possibilities for both accessibility and social impact</a:t>
            </a:r>
            <a:endParaRPr sz="2200" dirty="0">
              <a:latin typeface="Fira Sans Condensed"/>
              <a:ea typeface="Fira Sans Condensed"/>
              <a:cs typeface="Fira Sans Condensed"/>
              <a:sym typeface="Fira Sans Condense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i="1">
                <a:latin typeface="Fira Sans Condensed"/>
                <a:ea typeface="Fira Sans Condensed"/>
                <a:cs typeface="Fira Sans Condensed"/>
                <a:sym typeface="Fira Sans Condensed"/>
              </a:rPr>
              <a:t>Pulse </a:t>
            </a:r>
            <a:r>
              <a:rPr lang="en" b="1">
                <a:latin typeface="Fira Sans Condensed"/>
                <a:ea typeface="Fira Sans Condensed"/>
                <a:cs typeface="Fira Sans Condensed"/>
                <a:sym typeface="Fira Sans Condensed"/>
              </a:rPr>
              <a:t>(2012) by Jon McTaggert and Christian Ferrera</a:t>
            </a:r>
            <a:endParaRPr b="1">
              <a:latin typeface="Fira Sans Condensed"/>
              <a:ea typeface="Fira Sans Condensed"/>
              <a:cs typeface="Fira Sans Condensed"/>
              <a:sym typeface="Fira Sans Condensed"/>
            </a:endParaRPr>
          </a:p>
        </p:txBody>
      </p:sp>
      <p:sp>
        <p:nvSpPr>
          <p:cNvPr id="173" name="Google Shape;173;p31"/>
          <p:cNvSpPr txBox="1"/>
          <p:nvPr/>
        </p:nvSpPr>
        <p:spPr>
          <a:xfrm>
            <a:off x="7786700" y="4755480"/>
            <a:ext cx="16389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(Anderson, 2014)</a:t>
            </a:r>
            <a:endParaRPr sz="1200" dirty="0">
              <a:solidFill>
                <a:srgbClr val="595959"/>
              </a:solidFill>
              <a:latin typeface="Fira Sans Condensed"/>
              <a:ea typeface="Fira Sans Condensed"/>
              <a:cs typeface="Fira Sans Condensed"/>
              <a:sym typeface="Fira Sans Condensed"/>
            </a:endParaRPr>
          </a:p>
        </p:txBody>
      </p:sp>
      <p:pic>
        <p:nvPicPr>
          <p:cNvPr id="174" name="Google Shape;174;p31">
            <a:hlinkClick r:id="rId3"/>
          </p:cNvPr>
          <p:cNvPicPr preferRelativeResize="0"/>
          <p:nvPr/>
        </p:nvPicPr>
        <p:blipFill>
          <a:blip r:embed="rId4">
            <a:alphaModFix/>
          </a:blip>
          <a:stretch>
            <a:fillRect/>
          </a:stretch>
        </p:blipFill>
        <p:spPr>
          <a:xfrm>
            <a:off x="1624650" y="1017725"/>
            <a:ext cx="5894701" cy="3368401"/>
          </a:xfrm>
          <a:prstGeom prst="rect">
            <a:avLst/>
          </a:prstGeom>
          <a:noFill/>
          <a:ln>
            <a:noFill/>
          </a:ln>
        </p:spPr>
      </p:pic>
      <p:sp>
        <p:nvSpPr>
          <p:cNvPr id="175" name="Google Shape;175;p31"/>
          <p:cNvSpPr txBox="1">
            <a:spLocks noGrp="1"/>
          </p:cNvSpPr>
          <p:nvPr>
            <p:ph type="body" idx="1"/>
          </p:nvPr>
        </p:nvSpPr>
        <p:spPr>
          <a:xfrm>
            <a:off x="3319500" y="4448800"/>
            <a:ext cx="2505000" cy="521100"/>
          </a:xfrm>
          <a:prstGeom prst="rect">
            <a:avLst/>
          </a:prstGeom>
        </p:spPr>
        <p:txBody>
          <a:bodyPr spcFirstLastPara="1" wrap="square" lIns="91425" tIns="91425" rIns="91425" bIns="91425" anchor="t" anchorCtr="0">
            <a:normAutofit fontScale="55000" lnSpcReduction="20000"/>
          </a:bodyPr>
          <a:lstStyle/>
          <a:p>
            <a:pPr marL="0" lvl="0" indent="0" algn="l" rtl="0">
              <a:spcBef>
                <a:spcPts val="0"/>
              </a:spcBef>
              <a:spcAft>
                <a:spcPts val="1200"/>
              </a:spcAft>
              <a:buNone/>
            </a:pPr>
            <a:r>
              <a:rPr lang="en" sz="2200" dirty="0">
                <a:latin typeface="Fira Sans Condensed"/>
                <a:ea typeface="Fira Sans Condensed"/>
                <a:cs typeface="Fira Sans Condensed"/>
                <a:sym typeface="Fira Sans Condensed"/>
              </a:rPr>
              <a:t>(Click to view video) </a:t>
            </a:r>
            <a:endParaRPr sz="2200" dirty="0">
              <a:latin typeface="Fira Sans Condensed"/>
              <a:ea typeface="Fira Sans Condensed"/>
              <a:cs typeface="Fira Sans Condensed"/>
              <a:sym typeface="Fira Sans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i="1">
                <a:latin typeface="Fira Sans Condensed"/>
                <a:ea typeface="Fira Sans Condensed"/>
                <a:cs typeface="Fira Sans Condensed"/>
                <a:sym typeface="Fira Sans Condensed"/>
              </a:rPr>
              <a:t>Watermarks </a:t>
            </a:r>
            <a:r>
              <a:rPr lang="en" b="1">
                <a:latin typeface="Fira Sans Condensed"/>
                <a:ea typeface="Fira Sans Condensed"/>
                <a:cs typeface="Fira Sans Condensed"/>
                <a:sym typeface="Fira Sans Condensed"/>
              </a:rPr>
              <a:t>(2009) by Chris Bodle</a:t>
            </a:r>
            <a:endParaRPr b="1">
              <a:latin typeface="Fira Sans Condensed"/>
              <a:ea typeface="Fira Sans Condensed"/>
              <a:cs typeface="Fira Sans Condensed"/>
              <a:sym typeface="Fira Sans Condensed"/>
            </a:endParaRPr>
          </a:p>
        </p:txBody>
      </p:sp>
      <p:sp>
        <p:nvSpPr>
          <p:cNvPr id="181" name="Google Shape;181;p32"/>
          <p:cNvSpPr txBox="1"/>
          <p:nvPr/>
        </p:nvSpPr>
        <p:spPr>
          <a:xfrm>
            <a:off x="7458650" y="4766910"/>
            <a:ext cx="1966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(Emerson et al., 2018)</a:t>
            </a:r>
            <a:endParaRPr sz="1200" dirty="0">
              <a:solidFill>
                <a:srgbClr val="595959"/>
              </a:solidFill>
              <a:latin typeface="Fira Sans Condensed"/>
              <a:ea typeface="Fira Sans Condensed"/>
              <a:cs typeface="Fira Sans Condensed"/>
              <a:sym typeface="Fira Sans Condensed"/>
            </a:endParaRPr>
          </a:p>
        </p:txBody>
      </p:sp>
      <p:pic>
        <p:nvPicPr>
          <p:cNvPr id="182" name="Google Shape;182;p32">
            <a:hlinkClick r:id="rId3"/>
          </p:cNvPr>
          <p:cNvPicPr preferRelativeResize="0"/>
          <p:nvPr/>
        </p:nvPicPr>
        <p:blipFill>
          <a:blip r:embed="rId4">
            <a:alphaModFix/>
          </a:blip>
          <a:stretch>
            <a:fillRect/>
          </a:stretch>
        </p:blipFill>
        <p:spPr>
          <a:xfrm>
            <a:off x="1744413" y="1017725"/>
            <a:ext cx="5655164" cy="38209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Fira Sans Condensed"/>
                <a:ea typeface="Fira Sans Condensed"/>
                <a:cs typeface="Fira Sans Condensed"/>
                <a:sym typeface="Fira Sans Condensed"/>
              </a:rPr>
              <a:t>In this class we will...</a:t>
            </a:r>
            <a:endParaRPr b="1" dirty="0">
              <a:latin typeface="Fira Sans Condensed"/>
              <a:ea typeface="Fira Sans Condensed"/>
              <a:cs typeface="Fira Sans Condensed"/>
              <a:sym typeface="Fira Sans Condensed"/>
            </a:endParaRPr>
          </a:p>
        </p:txBody>
      </p:sp>
      <p:sp>
        <p:nvSpPr>
          <p:cNvPr id="68" name="Google Shape;68;p15"/>
          <p:cNvSpPr txBox="1">
            <a:spLocks noGrp="1"/>
          </p:cNvSpPr>
          <p:nvPr>
            <p:ph type="body" idx="1"/>
          </p:nvPr>
        </p:nvSpPr>
        <p:spPr>
          <a:xfrm>
            <a:off x="311700" y="1152475"/>
            <a:ext cx="7917900" cy="37689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Explore examples and ideas behind data visualization as used for advocacy</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Discuss how, through form, representation, and credit, we can put advocacy into practice with our own data visualizations</a:t>
            </a:r>
            <a:endParaRPr sz="2200">
              <a:latin typeface="Fira Sans Condensed"/>
              <a:ea typeface="Fira Sans Condensed"/>
              <a:cs typeface="Fira Sans Condensed"/>
              <a:sym typeface="Fira Sans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i="1">
                <a:latin typeface="Fira Sans Condensed"/>
                <a:ea typeface="Fira Sans Condensed"/>
                <a:cs typeface="Fira Sans Condensed"/>
                <a:sym typeface="Fira Sans Condensed"/>
              </a:rPr>
              <a:t>“Untitled” (Ross) </a:t>
            </a:r>
            <a:r>
              <a:rPr lang="en" b="1">
                <a:latin typeface="Fira Sans Condensed"/>
                <a:ea typeface="Fira Sans Condensed"/>
                <a:cs typeface="Fira Sans Condensed"/>
                <a:sym typeface="Fira Sans Condensed"/>
              </a:rPr>
              <a:t>(1991) by Felix Gonzalez-Torres</a:t>
            </a:r>
            <a:endParaRPr b="1">
              <a:latin typeface="Fira Sans Condensed"/>
              <a:ea typeface="Fira Sans Condensed"/>
              <a:cs typeface="Fira Sans Condensed"/>
              <a:sym typeface="Fira Sans Condensed"/>
            </a:endParaRPr>
          </a:p>
        </p:txBody>
      </p:sp>
      <p:pic>
        <p:nvPicPr>
          <p:cNvPr id="188" name="Google Shape;188;p33">
            <a:hlinkClick r:id="rId3"/>
          </p:cNvPr>
          <p:cNvPicPr preferRelativeResize="0"/>
          <p:nvPr/>
        </p:nvPicPr>
        <p:blipFill>
          <a:blip r:embed="rId4">
            <a:alphaModFix/>
          </a:blip>
          <a:stretch>
            <a:fillRect/>
          </a:stretch>
        </p:blipFill>
        <p:spPr>
          <a:xfrm>
            <a:off x="2022900" y="1090025"/>
            <a:ext cx="5098176" cy="3820977"/>
          </a:xfrm>
          <a:prstGeom prst="rect">
            <a:avLst/>
          </a:prstGeom>
          <a:noFill/>
          <a:ln>
            <a:noFill/>
          </a:ln>
        </p:spPr>
      </p:pic>
      <p:sp>
        <p:nvSpPr>
          <p:cNvPr id="189" name="Google Shape;189;p33"/>
          <p:cNvSpPr txBox="1"/>
          <p:nvPr/>
        </p:nvSpPr>
        <p:spPr>
          <a:xfrm>
            <a:off x="7458650" y="4766910"/>
            <a:ext cx="1966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(Emerson et al., 2018)</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Representation: What data are we seeing?</a:t>
            </a:r>
            <a:endParaRPr b="1">
              <a:latin typeface="Fira Sans Condensed"/>
              <a:ea typeface="Fira Sans Condensed"/>
              <a:cs typeface="Fira Sans Condensed"/>
              <a:sym typeface="Fira Sans Condensed"/>
            </a:endParaRPr>
          </a:p>
        </p:txBody>
      </p:sp>
      <p:sp>
        <p:nvSpPr>
          <p:cNvPr id="195" name="Google Shape;195;p34"/>
          <p:cNvSpPr txBox="1">
            <a:spLocks noGrp="1"/>
          </p:cNvSpPr>
          <p:nvPr>
            <p:ph type="body" idx="1"/>
          </p:nvPr>
        </p:nvSpPr>
        <p:spPr>
          <a:xfrm>
            <a:off x="311700" y="1152475"/>
            <a:ext cx="8520600" cy="37689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b="1" dirty="0">
                <a:latin typeface="Fira Sans Condensed"/>
                <a:ea typeface="Fira Sans Condensed"/>
                <a:cs typeface="Fira Sans Condensed"/>
                <a:sym typeface="Fira Sans Condensed"/>
              </a:rPr>
              <a:t>Recall:</a:t>
            </a:r>
            <a:r>
              <a:rPr lang="en" sz="2200" dirty="0">
                <a:latin typeface="Fira Sans Condensed"/>
                <a:ea typeface="Fira Sans Condensed"/>
                <a:cs typeface="Fira Sans Condensed"/>
                <a:sym typeface="Fira Sans Condensed"/>
              </a:rPr>
              <a:t> Data visualizations are </a:t>
            </a:r>
            <a:r>
              <a:rPr lang="en" sz="2200" b="1" dirty="0">
                <a:latin typeface="Fira Sans Condensed"/>
                <a:ea typeface="Fira Sans Condensed"/>
                <a:cs typeface="Fira Sans Condensed"/>
                <a:sym typeface="Fira Sans Condensed"/>
              </a:rPr>
              <a:t>rhetorical objects</a:t>
            </a:r>
            <a:r>
              <a:rPr lang="en" sz="2200" dirty="0">
                <a:latin typeface="Fira Sans Condensed"/>
                <a:ea typeface="Fira Sans Condensed"/>
                <a:cs typeface="Fira Sans Condensed"/>
                <a:sym typeface="Fira Sans Condensed"/>
              </a:rPr>
              <a:t>, because in making them, we make choices about how to select and represent aspects of reality</a:t>
            </a:r>
            <a:endParaRPr sz="2200" dirty="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A major aspect of this choice is choosing which data to collect and translate into visual form; reproducibility helps us to understand and trace the data we see in graphics</a:t>
            </a:r>
            <a:endParaRPr sz="2200" dirty="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Just as important, but often overlooked: </a:t>
            </a:r>
            <a:r>
              <a:rPr lang="en" sz="2200" b="1" dirty="0">
                <a:latin typeface="Fira Sans Condensed"/>
                <a:ea typeface="Fira Sans Condensed"/>
                <a:cs typeface="Fira Sans Condensed"/>
                <a:sym typeface="Fira Sans Condensed"/>
              </a:rPr>
              <a:t>which data </a:t>
            </a:r>
            <a:r>
              <a:rPr lang="en" sz="2200" b="1" i="1" dirty="0">
                <a:latin typeface="Fira Sans Condensed"/>
                <a:ea typeface="Fira Sans Condensed"/>
                <a:cs typeface="Fira Sans Condensed"/>
                <a:sym typeface="Fira Sans Condensed"/>
              </a:rPr>
              <a:t>aren’t </a:t>
            </a:r>
            <a:r>
              <a:rPr lang="en" sz="2200" b="1" dirty="0">
                <a:latin typeface="Fira Sans Condensed"/>
                <a:ea typeface="Fira Sans Condensed"/>
                <a:cs typeface="Fira Sans Condensed"/>
                <a:sym typeface="Fira Sans Condensed"/>
              </a:rPr>
              <a:t>we seeing?</a:t>
            </a:r>
            <a:endParaRPr sz="2200" b="1" dirty="0">
              <a:latin typeface="Fira Sans Condensed"/>
              <a:ea typeface="Fira Sans Condensed"/>
              <a:cs typeface="Fira Sans Condensed"/>
              <a:sym typeface="Fira Sans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Representation: What data are we seeing?</a:t>
            </a:r>
            <a:endParaRPr b="1">
              <a:latin typeface="Fira Sans Condensed"/>
              <a:ea typeface="Fira Sans Condensed"/>
              <a:cs typeface="Fira Sans Condensed"/>
              <a:sym typeface="Fira Sans Condensed"/>
            </a:endParaRPr>
          </a:p>
        </p:txBody>
      </p:sp>
      <p:sp>
        <p:nvSpPr>
          <p:cNvPr id="201" name="Google Shape;201;p35"/>
          <p:cNvSpPr txBox="1">
            <a:spLocks noGrp="1"/>
          </p:cNvSpPr>
          <p:nvPr>
            <p:ph type="body" idx="1"/>
          </p:nvPr>
        </p:nvSpPr>
        <p:spPr>
          <a:xfrm>
            <a:off x="311700" y="1152475"/>
            <a:ext cx="8520600" cy="37689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The ways that we collect data impact and limit the ways that we can later visualize those data</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A binary ‘gender’ variable means excluding nonbinary identities from our dataset</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Maternal mortality data are collected from all over the world, but data on other aspects of women’s lives are </a:t>
            </a:r>
            <a:r>
              <a:rPr lang="en" sz="2200" u="sng">
                <a:solidFill>
                  <a:schemeClr val="hlink"/>
                </a:solidFill>
                <a:latin typeface="Fira Sans Condensed"/>
                <a:ea typeface="Fira Sans Condensed"/>
                <a:cs typeface="Fira Sans Condensed"/>
                <a:sym typeface="Fira Sans Condensed"/>
                <a:hlinkClick r:id="rId3"/>
              </a:rPr>
              <a:t>overlooked</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“What gets counted counts”... but what about the things we do not or cannot count?</a:t>
            </a:r>
            <a:endParaRPr sz="2200">
              <a:latin typeface="Fira Sans Condensed"/>
              <a:ea typeface="Fira Sans Condensed"/>
              <a:cs typeface="Fira Sans Condensed"/>
              <a:sym typeface="Fira Sans Condensed"/>
            </a:endParaRPr>
          </a:p>
        </p:txBody>
      </p:sp>
      <p:sp>
        <p:nvSpPr>
          <p:cNvPr id="202" name="Google Shape;202;p35"/>
          <p:cNvSpPr txBox="1"/>
          <p:nvPr/>
        </p:nvSpPr>
        <p:spPr>
          <a:xfrm>
            <a:off x="7990165" y="4732620"/>
            <a:ext cx="14124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(Seager, 2016)</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Representation: What data are we seeing?</a:t>
            </a:r>
            <a:endParaRPr b="1">
              <a:latin typeface="Fira Sans Condensed"/>
              <a:ea typeface="Fira Sans Condensed"/>
              <a:cs typeface="Fira Sans Condensed"/>
              <a:sym typeface="Fira Sans Condensed"/>
            </a:endParaRPr>
          </a:p>
        </p:txBody>
      </p:sp>
      <p:sp>
        <p:nvSpPr>
          <p:cNvPr id="208" name="Google Shape;208;p36"/>
          <p:cNvSpPr txBox="1">
            <a:spLocks noGrp="1"/>
          </p:cNvSpPr>
          <p:nvPr>
            <p:ph type="body" idx="1"/>
          </p:nvPr>
        </p:nvSpPr>
        <p:spPr>
          <a:xfrm>
            <a:off x="311700" y="1152475"/>
            <a:ext cx="8520600" cy="37689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Data, defined broadly, can include “</a:t>
            </a:r>
            <a:r>
              <a:rPr lang="en" sz="2200" u="sng">
                <a:solidFill>
                  <a:schemeClr val="hlink"/>
                </a:solidFill>
                <a:latin typeface="Fira Sans Condensed"/>
                <a:ea typeface="Fira Sans Condensed"/>
                <a:cs typeface="Fira Sans Condensed"/>
                <a:sym typeface="Fira Sans Condensed"/>
                <a:hlinkClick r:id="rId3"/>
              </a:rPr>
              <a:t>words or stories, colors or sounds, or any type of information that is systematically collected, organised and analysed</a:t>
            </a:r>
            <a:r>
              <a:rPr lang="en" sz="2200">
                <a:latin typeface="Fira Sans Condensed"/>
                <a:ea typeface="Fira Sans Condensed"/>
                <a:cs typeface="Fira Sans Condensed"/>
                <a:sym typeface="Fira Sans Condensed"/>
              </a:rPr>
              <a:t>” </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While visualizing data, we should question the ways in which our work incorporates or excludes less conventional kinds of data, including stories, artwork, and testimonials of lived experience; and the ways that these exclusions can enforce existing power structures</a:t>
            </a:r>
            <a:endParaRPr sz="2200">
              <a:latin typeface="Fira Sans Condensed"/>
              <a:ea typeface="Fira Sans Condensed"/>
              <a:cs typeface="Fira Sans Condensed"/>
              <a:sym typeface="Fira Sans Condensed"/>
            </a:endParaRPr>
          </a:p>
        </p:txBody>
      </p:sp>
      <p:sp>
        <p:nvSpPr>
          <p:cNvPr id="209" name="Google Shape;209;p36"/>
          <p:cNvSpPr txBox="1"/>
          <p:nvPr/>
        </p:nvSpPr>
        <p:spPr>
          <a:xfrm>
            <a:off x="5612130" y="4736054"/>
            <a:ext cx="3812595" cy="507801"/>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(D’Ignazio &amp; Klein, 2020; Fileborn &amp; Trott, 2021)</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Credit: Data visualization as the tip of the iceberg</a:t>
            </a:r>
            <a:endParaRPr b="1">
              <a:latin typeface="Fira Sans Condensed"/>
              <a:ea typeface="Fira Sans Condensed"/>
              <a:cs typeface="Fira Sans Condensed"/>
              <a:sym typeface="Fira Sans Condensed"/>
            </a:endParaRPr>
          </a:p>
        </p:txBody>
      </p:sp>
      <p:sp>
        <p:nvSpPr>
          <p:cNvPr id="215" name="Google Shape;215;p37"/>
          <p:cNvSpPr txBox="1">
            <a:spLocks noGrp="1"/>
          </p:cNvSpPr>
          <p:nvPr>
            <p:ph type="body" idx="1"/>
          </p:nvPr>
        </p:nvSpPr>
        <p:spPr>
          <a:xfrm>
            <a:off x="311700" y="1152475"/>
            <a:ext cx="4128000" cy="37689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The Diverse Economies Iceberg (</a:t>
            </a:r>
            <a:r>
              <a:rPr lang="en" sz="2200" u="sng">
                <a:solidFill>
                  <a:schemeClr val="hlink"/>
                </a:solidFill>
                <a:latin typeface="Fira Sans Condensed"/>
                <a:ea typeface="Fira Sans Condensed"/>
                <a:cs typeface="Fira Sans Condensed"/>
                <a:sym typeface="Fira Sans Condensed"/>
                <a:hlinkClick r:id="rId3"/>
              </a:rPr>
              <a:t>2017</a:t>
            </a:r>
            <a:r>
              <a:rPr lang="en" sz="2200">
                <a:latin typeface="Fira Sans Condensed"/>
                <a:ea typeface="Fira Sans Condensed"/>
                <a:cs typeface="Fira Sans Condensed"/>
                <a:sym typeface="Fira Sans Condensed"/>
              </a:rPr>
              <a:t>; click to view larger image) displays the idea of ‘</a:t>
            </a:r>
            <a:r>
              <a:rPr lang="en" sz="2200" b="1">
                <a:latin typeface="Fira Sans Condensed"/>
                <a:ea typeface="Fira Sans Condensed"/>
                <a:cs typeface="Fira Sans Condensed"/>
                <a:sym typeface="Fira Sans Condensed"/>
              </a:rPr>
              <a:t>underwater labour</a:t>
            </a:r>
            <a:r>
              <a:rPr lang="en" sz="2200">
                <a:latin typeface="Fira Sans Condensed"/>
                <a:ea typeface="Fira Sans Condensed"/>
                <a:cs typeface="Fira Sans Condensed"/>
                <a:sym typeface="Fira Sans Condensed"/>
              </a:rPr>
              <a:t>’, or the idea of work such as caregiving or domestic labour as essential to wage labour, but often unacknowledged</a:t>
            </a:r>
            <a:endParaRPr sz="2200">
              <a:latin typeface="Fira Sans Condensed"/>
              <a:ea typeface="Fira Sans Condensed"/>
              <a:cs typeface="Fira Sans Condensed"/>
              <a:sym typeface="Fira Sans Condensed"/>
            </a:endParaRPr>
          </a:p>
        </p:txBody>
      </p:sp>
      <p:pic>
        <p:nvPicPr>
          <p:cNvPr id="216" name="Google Shape;216;p37">
            <a:hlinkClick r:id="rId3"/>
          </p:cNvPr>
          <p:cNvPicPr preferRelativeResize="0"/>
          <p:nvPr/>
        </p:nvPicPr>
        <p:blipFill>
          <a:blip r:embed="rId4">
            <a:alphaModFix/>
          </a:blip>
          <a:stretch>
            <a:fillRect/>
          </a:stretch>
        </p:blipFill>
        <p:spPr>
          <a:xfrm>
            <a:off x="5747125" y="1037364"/>
            <a:ext cx="2827524" cy="39991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Credit: Data visualization as the tip of the iceberg</a:t>
            </a:r>
            <a:endParaRPr b="1">
              <a:latin typeface="Fira Sans Condensed"/>
              <a:ea typeface="Fira Sans Condensed"/>
              <a:cs typeface="Fira Sans Condensed"/>
              <a:sym typeface="Fira Sans Condensed"/>
            </a:endParaRPr>
          </a:p>
        </p:txBody>
      </p:sp>
      <p:sp>
        <p:nvSpPr>
          <p:cNvPr id="222" name="Google Shape;222;p38"/>
          <p:cNvSpPr txBox="1">
            <a:spLocks noGrp="1"/>
          </p:cNvSpPr>
          <p:nvPr>
            <p:ph type="body" idx="1"/>
          </p:nvPr>
        </p:nvSpPr>
        <p:spPr>
          <a:xfrm>
            <a:off x="311700" y="1152475"/>
            <a:ext cx="8520600" cy="3768900"/>
          </a:xfrm>
          <a:prstGeom prst="rect">
            <a:avLst/>
          </a:prstGeom>
        </p:spPr>
        <p:txBody>
          <a:bodyPr spcFirstLastPara="1" wrap="square" lIns="91425" tIns="91425" rIns="91425" bIns="91425" anchor="t" anchorCtr="0">
            <a:normAutofit lnSpcReduction="10000"/>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D’Ignazio and Klein (</a:t>
            </a:r>
            <a:r>
              <a:rPr lang="en" sz="2200" u="sng">
                <a:solidFill>
                  <a:schemeClr val="hlink"/>
                </a:solidFill>
                <a:latin typeface="Fira Sans Condensed"/>
                <a:ea typeface="Fira Sans Condensed"/>
                <a:cs typeface="Fira Sans Condensed"/>
                <a:sym typeface="Fira Sans Condensed"/>
                <a:hlinkClick r:id="rId3"/>
              </a:rPr>
              <a:t>2020</a:t>
            </a:r>
            <a:r>
              <a:rPr lang="en" sz="2200">
                <a:latin typeface="Fira Sans Condensed"/>
                <a:ea typeface="Fira Sans Condensed"/>
                <a:cs typeface="Fira Sans Condensed"/>
                <a:sym typeface="Fira Sans Condensed"/>
              </a:rPr>
              <a:t>) relate the idea of underwater labour to data visualization</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How many unseen contributions does it take for a data visualization to exist in its final form? Think of: </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Community organizers who facilitated data collection</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Designers creating colour palettes for visualizations</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Technical writers creating alt-text and image descriptions</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Student research assistants who recorded the data</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IT support staff who help host the visualization online</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Caregivers for children during project work</a:t>
            </a:r>
            <a:endParaRPr sz="2200">
              <a:latin typeface="Fira Sans Condensed"/>
              <a:ea typeface="Fira Sans Condensed"/>
              <a:cs typeface="Fira Sans Condensed"/>
              <a:sym typeface="Fira Sans Condensed"/>
            </a:endParaRPr>
          </a:p>
        </p:txBody>
      </p:sp>
      <p:sp>
        <p:nvSpPr>
          <p:cNvPr id="223" name="Google Shape;223;p38"/>
          <p:cNvSpPr txBox="1"/>
          <p:nvPr/>
        </p:nvSpPr>
        <p:spPr>
          <a:xfrm>
            <a:off x="7264830" y="4716630"/>
            <a:ext cx="1966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(D’Ignazio &amp; Klein, 2020)</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Credit: Data visualization as the tip of the iceberg</a:t>
            </a:r>
            <a:endParaRPr b="1">
              <a:latin typeface="Fira Sans Condensed"/>
              <a:ea typeface="Fira Sans Condensed"/>
              <a:cs typeface="Fira Sans Condensed"/>
              <a:sym typeface="Fira Sans Condensed"/>
            </a:endParaRPr>
          </a:p>
        </p:txBody>
      </p:sp>
      <p:sp>
        <p:nvSpPr>
          <p:cNvPr id="229" name="Google Shape;229;p39"/>
          <p:cNvSpPr txBox="1">
            <a:spLocks noGrp="1"/>
          </p:cNvSpPr>
          <p:nvPr>
            <p:ph type="body" idx="1"/>
          </p:nvPr>
        </p:nvSpPr>
        <p:spPr>
          <a:xfrm>
            <a:off x="311700" y="1152475"/>
            <a:ext cx="8520600" cy="37689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Data visualization is the product of a particular </a:t>
            </a:r>
            <a:r>
              <a:rPr lang="en" sz="2200" b="1">
                <a:latin typeface="Fira Sans Condensed"/>
                <a:ea typeface="Fira Sans Condensed"/>
                <a:cs typeface="Fira Sans Condensed"/>
                <a:sym typeface="Fira Sans Condensed"/>
              </a:rPr>
              <a:t>data setting </a:t>
            </a:r>
            <a:r>
              <a:rPr lang="en" sz="2200">
                <a:latin typeface="Fira Sans Condensed"/>
                <a:ea typeface="Fira Sans Condensed"/>
                <a:cs typeface="Fira Sans Condensed"/>
                <a:sym typeface="Fira Sans Condensed"/>
              </a:rPr>
              <a:t>and of the work people do within that setting</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By crediting all contributors, we can make the underwater labour of data visualization visible and valued </a:t>
            </a:r>
            <a:endParaRPr sz="2200">
              <a:latin typeface="Fira Sans Condensed"/>
              <a:ea typeface="Fira Sans Condensed"/>
              <a:cs typeface="Fira Sans Condensed"/>
              <a:sym typeface="Fira Sans Condensed"/>
            </a:endParaRPr>
          </a:p>
        </p:txBody>
      </p:sp>
      <p:sp>
        <p:nvSpPr>
          <p:cNvPr id="230" name="Google Shape;230;p39"/>
          <p:cNvSpPr txBox="1"/>
          <p:nvPr/>
        </p:nvSpPr>
        <p:spPr>
          <a:xfrm>
            <a:off x="7253400" y="4739490"/>
            <a:ext cx="1966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(D’Ignazio &amp; Klein, 2020)</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Next...</a:t>
            </a:r>
            <a:endParaRPr b="1">
              <a:latin typeface="Fira Sans Condensed"/>
              <a:ea typeface="Fira Sans Condensed"/>
              <a:cs typeface="Fira Sans Condensed"/>
              <a:sym typeface="Fira Sans Condensed"/>
            </a:endParaRPr>
          </a:p>
        </p:txBody>
      </p:sp>
      <p:sp>
        <p:nvSpPr>
          <p:cNvPr id="236" name="Google Shape;236;p40"/>
          <p:cNvSpPr txBox="1">
            <a:spLocks noGrp="1"/>
          </p:cNvSpPr>
          <p:nvPr>
            <p:ph type="body" idx="1"/>
          </p:nvPr>
        </p:nvSpPr>
        <p:spPr>
          <a:xfrm>
            <a:off x="311700" y="1152475"/>
            <a:ext cx="8520600" cy="34707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CA" sz="2200" dirty="0">
                <a:latin typeface="Fira Sans Condensed"/>
                <a:ea typeface="Fira Sans Condensed"/>
                <a:cs typeface="Fira Sans Condensed"/>
                <a:sym typeface="Fira Sans Condensed"/>
              </a:rPr>
              <a:t>Building on matplotlib basics to explore other libraries for </a:t>
            </a:r>
            <a:r>
              <a:rPr lang="en-CA" sz="2200" dirty="0" err="1">
                <a:latin typeface="Fira Sans Condensed"/>
                <a:ea typeface="Fira Sans Condensed"/>
                <a:cs typeface="Fira Sans Condensed"/>
                <a:sym typeface="Fira Sans Condensed"/>
              </a:rPr>
              <a:t>dataviz</a:t>
            </a:r>
            <a:r>
              <a:rPr lang="en-CA" sz="2200" dirty="0">
                <a:latin typeface="Fira Sans Condensed"/>
                <a:ea typeface="Fira Sans Condensed"/>
                <a:cs typeface="Fira Sans Condensed"/>
                <a:sym typeface="Fira Sans Condensed"/>
              </a:rPr>
              <a:t> in Python</a:t>
            </a:r>
          </a:p>
          <a:p>
            <a:pPr lvl="1" indent="-368300">
              <a:buSzPts val="2200"/>
              <a:buFont typeface="Fira Sans Condensed"/>
              <a:buChar char="●"/>
            </a:pPr>
            <a:r>
              <a:rPr lang="en-CA" sz="1800" dirty="0">
                <a:latin typeface="Fira Sans Condensed"/>
                <a:ea typeface="Fira Sans Condensed"/>
                <a:cs typeface="Fira Sans Condensed"/>
                <a:sym typeface="Fira Sans Condensed"/>
              </a:rPr>
              <a:t>Seaborn</a:t>
            </a:r>
          </a:p>
          <a:p>
            <a:pPr lvl="1" indent="-368300">
              <a:buSzPts val="2200"/>
              <a:buFont typeface="Fira Sans Condensed"/>
              <a:buChar char="●"/>
            </a:pPr>
            <a:r>
              <a:rPr lang="en-CA" sz="1800" dirty="0">
                <a:latin typeface="Fira Sans Condensed"/>
                <a:ea typeface="Fira Sans Condensed"/>
                <a:cs typeface="Fira Sans Condensed"/>
                <a:sym typeface="Fira Sans Condensed"/>
              </a:rPr>
              <a:t>Interactive viz</a:t>
            </a:r>
          </a:p>
          <a:p>
            <a:pPr lvl="1" indent="-368300">
              <a:buSzPts val="2200"/>
              <a:buFont typeface="Fira Sans Condensed"/>
              <a:buChar char="●"/>
            </a:pPr>
            <a:r>
              <a:rPr lang="en-CA" sz="1800" dirty="0">
                <a:latin typeface="Fira Sans Condensed"/>
                <a:ea typeface="Fira Sans Condensed"/>
                <a:cs typeface="Fira Sans Condensed"/>
                <a:sym typeface="Fira Sans Condensed"/>
              </a:rPr>
              <a:t>Maps</a:t>
            </a:r>
          </a:p>
          <a:p>
            <a:pPr lvl="1" indent="-368300">
              <a:buSzPts val="2200"/>
              <a:buFont typeface="Fira Sans Condensed"/>
              <a:buChar char="●"/>
            </a:pPr>
            <a:r>
              <a:rPr lang="en-CA" sz="1800" dirty="0" err="1">
                <a:latin typeface="Fira Sans Condensed"/>
                <a:ea typeface="Fira Sans Condensed"/>
                <a:cs typeface="Fira Sans Condensed"/>
                <a:sym typeface="Fira Sans Condensed"/>
              </a:rPr>
              <a:t>Wordclouds</a:t>
            </a:r>
            <a:r>
              <a:rPr lang="en-CA" sz="1800" dirty="0">
                <a:latin typeface="Fira Sans Condensed"/>
                <a:ea typeface="Fira Sans Condensed"/>
                <a:cs typeface="Fira Sans Condensed"/>
                <a:sym typeface="Fira Sans Condensed"/>
              </a:rPr>
              <a:t>/diagrams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p:nvPr/>
        </p:nvSpPr>
        <p:spPr>
          <a:xfrm>
            <a:off x="172600" y="189850"/>
            <a:ext cx="8802600" cy="4781100"/>
          </a:xfrm>
          <a:prstGeom prst="rect">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6"/>
          <p:cNvSpPr txBox="1">
            <a:spLocks noGrp="1"/>
          </p:cNvSpPr>
          <p:nvPr>
            <p:ph type="subTitle" idx="4294967295"/>
          </p:nvPr>
        </p:nvSpPr>
        <p:spPr>
          <a:xfrm>
            <a:off x="1621450" y="2188950"/>
            <a:ext cx="5904900" cy="7656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 sz="3200" b="1">
                <a:solidFill>
                  <a:schemeClr val="lt1"/>
                </a:solidFill>
                <a:latin typeface="Fira Sans Condensed"/>
                <a:ea typeface="Fira Sans Condensed"/>
                <a:cs typeface="Fira Sans Condensed"/>
                <a:sym typeface="Fira Sans Condensed"/>
              </a:rPr>
              <a:t>Data visualization </a:t>
            </a:r>
            <a:r>
              <a:rPr lang="en" sz="3200" b="1" i="1">
                <a:solidFill>
                  <a:schemeClr val="lt1"/>
                </a:solidFill>
                <a:latin typeface="Fira Sans Condensed"/>
                <a:ea typeface="Fira Sans Condensed"/>
                <a:cs typeface="Fira Sans Condensed"/>
                <a:sym typeface="Fira Sans Condensed"/>
              </a:rPr>
              <a:t>for </a:t>
            </a:r>
            <a:r>
              <a:rPr lang="en" sz="3200" b="1">
                <a:solidFill>
                  <a:schemeClr val="lt1"/>
                </a:solidFill>
                <a:latin typeface="Fira Sans Condensed"/>
                <a:ea typeface="Fira Sans Condensed"/>
                <a:cs typeface="Fira Sans Condensed"/>
                <a:sym typeface="Fira Sans Condensed"/>
              </a:rPr>
              <a:t>advocacy</a:t>
            </a:r>
            <a:endParaRPr sz="3200" b="1">
              <a:solidFill>
                <a:schemeClr val="lt1"/>
              </a:solidFill>
              <a:latin typeface="Fira Sans Condensed"/>
              <a:ea typeface="Fira Sans Condensed"/>
              <a:cs typeface="Fira Sans Condensed"/>
              <a:sym typeface="Fira Sans Condense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2021700"/>
            <a:ext cx="8520600" cy="1100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solidFill>
                  <a:schemeClr val="dk2"/>
                </a:solidFill>
                <a:latin typeface="Fira Sans Condensed"/>
                <a:ea typeface="Fira Sans Condensed"/>
                <a:cs typeface="Fira Sans Condensed"/>
                <a:sym typeface="Fira Sans Condensed"/>
              </a:rPr>
              <a:t>Throughout this course, we have encountered several examples of data visualization used for advocacy</a:t>
            </a:r>
            <a:endParaRPr dirty="0">
              <a:solidFill>
                <a:schemeClr val="dk2"/>
              </a:solidFill>
              <a:latin typeface="Fira Sans Condensed"/>
              <a:ea typeface="Fira Sans Condensed"/>
              <a:cs typeface="Fira Sans Condensed"/>
              <a:sym typeface="Fira Sans Condense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8">
            <a:hlinkClick r:id="rId3"/>
          </p:cNvPr>
          <p:cNvPicPr preferRelativeResize="0"/>
          <p:nvPr/>
        </p:nvPicPr>
        <p:blipFill>
          <a:blip r:embed="rId4">
            <a:alphaModFix/>
          </a:blip>
          <a:stretch>
            <a:fillRect/>
          </a:stretch>
        </p:blipFill>
        <p:spPr>
          <a:xfrm>
            <a:off x="311700" y="887050"/>
            <a:ext cx="3554075" cy="3369401"/>
          </a:xfrm>
          <a:prstGeom prst="rect">
            <a:avLst/>
          </a:prstGeom>
          <a:noFill/>
          <a:ln>
            <a:noFill/>
          </a:ln>
        </p:spPr>
      </p:pic>
      <p:pic>
        <p:nvPicPr>
          <p:cNvPr id="85" name="Google Shape;85;p18">
            <a:hlinkClick r:id="rId5"/>
          </p:cNvPr>
          <p:cNvPicPr preferRelativeResize="0"/>
          <p:nvPr/>
        </p:nvPicPr>
        <p:blipFill>
          <a:blip r:embed="rId6">
            <a:alphaModFix/>
          </a:blip>
          <a:stretch>
            <a:fillRect/>
          </a:stretch>
        </p:blipFill>
        <p:spPr>
          <a:xfrm>
            <a:off x="4103850" y="1081725"/>
            <a:ext cx="4743602" cy="298002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19">
            <a:hlinkClick r:id="rId3"/>
          </p:cNvPr>
          <p:cNvPicPr preferRelativeResize="0"/>
          <p:nvPr/>
        </p:nvPicPr>
        <p:blipFill>
          <a:blip r:embed="rId4">
            <a:alphaModFix/>
          </a:blip>
          <a:stretch>
            <a:fillRect/>
          </a:stretch>
        </p:blipFill>
        <p:spPr>
          <a:xfrm>
            <a:off x="1060836" y="1017725"/>
            <a:ext cx="7022326" cy="3417174"/>
          </a:xfrm>
          <a:prstGeom prst="rect">
            <a:avLst/>
          </a:prstGeom>
          <a:noFill/>
          <a:ln>
            <a:noFill/>
          </a:ln>
        </p:spPr>
      </p:pic>
      <p:sp>
        <p:nvSpPr>
          <p:cNvPr id="91" name="Google Shape;91;p19"/>
          <p:cNvSpPr txBox="1"/>
          <p:nvPr/>
        </p:nvSpPr>
        <p:spPr>
          <a:xfrm>
            <a:off x="2178875" y="4475700"/>
            <a:ext cx="4679100" cy="667800"/>
          </a:xfrm>
          <a:prstGeom prst="rect">
            <a:avLst/>
          </a:prstGeom>
          <a:noFill/>
          <a:ln>
            <a:noFill/>
          </a:ln>
        </p:spPr>
        <p:txBody>
          <a:bodyPr spcFirstLastPara="1" wrap="square" lIns="91425" tIns="91425" rIns="91425" bIns="91425" anchor="t" anchorCtr="0">
            <a:normAutofit lnSpcReduction="10000"/>
          </a:bodyPr>
          <a:lstStyle/>
          <a:p>
            <a:pPr marL="0" lvl="0" indent="0" algn="ctr" rtl="0">
              <a:lnSpc>
                <a:spcPct val="115000"/>
              </a:lnSpc>
              <a:spcBef>
                <a:spcPts val="0"/>
              </a:spcBef>
              <a:spcAft>
                <a:spcPts val="1200"/>
              </a:spcAft>
              <a:buNone/>
            </a:pPr>
            <a:r>
              <a:rPr lang="en" sz="2000">
                <a:solidFill>
                  <a:srgbClr val="595959"/>
                </a:solidFill>
                <a:latin typeface="Fira Sans Condensed"/>
                <a:ea typeface="Fira Sans Condensed"/>
                <a:cs typeface="Fira Sans Condensed"/>
                <a:sym typeface="Fira Sans Condensed"/>
              </a:rPr>
              <a:t>(Click image to visit interactive webpage)</a:t>
            </a:r>
            <a:endParaRPr sz="200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Data visualization for advocacy</a:t>
            </a:r>
            <a:endParaRPr b="1">
              <a:latin typeface="Fira Sans Condensed"/>
              <a:ea typeface="Fira Sans Condensed"/>
              <a:cs typeface="Fira Sans Condensed"/>
              <a:sym typeface="Fira Sans Condensed"/>
            </a:endParaRPr>
          </a:p>
        </p:txBody>
      </p:sp>
      <p:sp>
        <p:nvSpPr>
          <p:cNvPr id="97" name="Google Shape;97;p20"/>
          <p:cNvSpPr txBox="1">
            <a:spLocks noGrp="1"/>
          </p:cNvSpPr>
          <p:nvPr>
            <p:ph type="body" idx="1"/>
          </p:nvPr>
        </p:nvSpPr>
        <p:spPr>
          <a:xfrm>
            <a:off x="311700" y="1152475"/>
            <a:ext cx="8520600" cy="22584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Each of these examples is a case of data visualization being used as a tool for </a:t>
            </a:r>
            <a:r>
              <a:rPr lang="en" sz="2200">
                <a:solidFill>
                  <a:srgbClr val="0000FF"/>
                </a:solidFill>
                <a:latin typeface="Fira Sans Condensed"/>
                <a:ea typeface="Fira Sans Condensed"/>
                <a:cs typeface="Fira Sans Condensed"/>
                <a:sym typeface="Fira Sans Condensed"/>
              </a:rPr>
              <a:t>advocacy</a:t>
            </a:r>
            <a:r>
              <a:rPr lang="en" sz="2200">
                <a:latin typeface="Fira Sans Condensed"/>
                <a:ea typeface="Fira Sans Condensed"/>
                <a:cs typeface="Fira Sans Condensed"/>
                <a:sym typeface="Fira Sans Condensed"/>
              </a:rPr>
              <a:t>, that is, in support of some cause or goal </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Understanding the logic behind data visualization for advocacy is useful whether we want to use data to advocate for a cause, or to critically engage with data visualizations used by advocacy groups</a:t>
            </a:r>
            <a:endParaRPr sz="2200">
              <a:latin typeface="Fira Sans Condensed"/>
              <a:ea typeface="Fira Sans Condensed"/>
              <a:cs typeface="Fira Sans Condensed"/>
              <a:sym typeface="Fira Sans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Three elements of persuasion</a:t>
            </a:r>
            <a:endParaRPr b="1">
              <a:latin typeface="Fira Sans Condensed"/>
              <a:ea typeface="Fira Sans Condensed"/>
              <a:cs typeface="Fira Sans Condensed"/>
              <a:sym typeface="Fira Sans Condensed"/>
            </a:endParaRPr>
          </a:p>
        </p:txBody>
      </p:sp>
      <p:sp>
        <p:nvSpPr>
          <p:cNvPr id="103" name="Google Shape;103;p21"/>
          <p:cNvSpPr txBox="1">
            <a:spLocks noGrp="1"/>
          </p:cNvSpPr>
          <p:nvPr>
            <p:ph type="body" idx="1"/>
          </p:nvPr>
        </p:nvSpPr>
        <p:spPr>
          <a:xfrm>
            <a:off x="311700" y="1152475"/>
            <a:ext cx="8520600" cy="38646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The Tactical Technology Collective (</a:t>
            </a:r>
            <a:r>
              <a:rPr lang="en" sz="2200" u="sng">
                <a:solidFill>
                  <a:schemeClr val="hlink"/>
                </a:solidFill>
                <a:latin typeface="Fira Sans Condensed"/>
                <a:ea typeface="Fira Sans Condensed"/>
                <a:cs typeface="Fira Sans Condensed"/>
                <a:sym typeface="Fira Sans Condensed"/>
                <a:hlinkClick r:id="rId3"/>
              </a:rPr>
              <a:t>2013</a:t>
            </a:r>
            <a:r>
              <a:rPr lang="en" sz="2200">
                <a:latin typeface="Fira Sans Condensed"/>
                <a:ea typeface="Fira Sans Condensed"/>
                <a:cs typeface="Fira Sans Condensed"/>
                <a:sym typeface="Fira Sans Condensed"/>
              </a:rPr>
              <a:t>) points out that effective data visualizations for advocacy adapt and make use of Aristotle’s three modes of persuasion: </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b="1">
                <a:latin typeface="Fira Sans Condensed"/>
                <a:ea typeface="Fira Sans Condensed"/>
                <a:cs typeface="Fira Sans Condensed"/>
                <a:sym typeface="Fira Sans Condensed"/>
              </a:rPr>
              <a:t>Rational appeal</a:t>
            </a:r>
            <a:r>
              <a:rPr lang="en" sz="2200">
                <a:latin typeface="Fira Sans Condensed"/>
                <a:ea typeface="Fira Sans Condensed"/>
                <a:cs typeface="Fira Sans Condensed"/>
                <a:sym typeface="Fira Sans Condensed"/>
              </a:rPr>
              <a:t> - idea that giving people access to the facts will let them make the ‘right’ conclusion</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b="1">
                <a:latin typeface="Fira Sans Condensed"/>
                <a:ea typeface="Fira Sans Condensed"/>
                <a:cs typeface="Fira Sans Condensed"/>
                <a:sym typeface="Fira Sans Condensed"/>
              </a:rPr>
              <a:t>Moral appeal </a:t>
            </a:r>
            <a:r>
              <a:rPr lang="en" sz="2200">
                <a:latin typeface="Fira Sans Condensed"/>
                <a:ea typeface="Fira Sans Condensed"/>
                <a:cs typeface="Fira Sans Condensed"/>
                <a:sym typeface="Fira Sans Condensed"/>
              </a:rPr>
              <a:t>- appealing to the audience’s moral values and ethical convictions</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b="1">
                <a:latin typeface="Fira Sans Condensed"/>
                <a:ea typeface="Fira Sans Condensed"/>
                <a:cs typeface="Fira Sans Condensed"/>
                <a:sym typeface="Fira Sans Condensed"/>
              </a:rPr>
              <a:t>Emotional appeal </a:t>
            </a:r>
            <a:r>
              <a:rPr lang="en" sz="2200">
                <a:latin typeface="Fira Sans Condensed"/>
                <a:ea typeface="Fira Sans Condensed"/>
                <a:cs typeface="Fira Sans Condensed"/>
                <a:sym typeface="Fira Sans Condensed"/>
              </a:rPr>
              <a:t>- producing and exploiting emotional reactions (e.g. empathy, compassion)</a:t>
            </a:r>
            <a:endParaRPr sz="2200">
              <a:latin typeface="Fira Sans Condensed"/>
              <a:ea typeface="Fira Sans Condensed"/>
              <a:cs typeface="Fira Sans Condensed"/>
              <a:sym typeface="Fira Sans Condensed"/>
            </a:endParaRPr>
          </a:p>
        </p:txBody>
      </p:sp>
      <p:sp>
        <p:nvSpPr>
          <p:cNvPr id="104" name="Google Shape;104;p21"/>
          <p:cNvSpPr txBox="1"/>
          <p:nvPr/>
        </p:nvSpPr>
        <p:spPr>
          <a:xfrm>
            <a:off x="6296400" y="4743300"/>
            <a:ext cx="2923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rgbClr val="595959"/>
                </a:solidFill>
                <a:latin typeface="Fira Sans Condensed"/>
                <a:ea typeface="Fira Sans Condensed"/>
                <a:cs typeface="Fira Sans Condensed"/>
                <a:sym typeface="Fira Sans Condensed"/>
              </a:rPr>
              <a:t>(Tactical Technology Collective, 2013)</a:t>
            </a:r>
            <a:endParaRPr sz="120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p:nvPr/>
        </p:nvSpPr>
        <p:spPr>
          <a:xfrm>
            <a:off x="172600" y="189850"/>
            <a:ext cx="8802600" cy="4781100"/>
          </a:xfrm>
          <a:prstGeom prst="rect">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2"/>
          <p:cNvSpPr txBox="1">
            <a:spLocks noGrp="1"/>
          </p:cNvSpPr>
          <p:nvPr>
            <p:ph type="subTitle" idx="4294967295"/>
          </p:nvPr>
        </p:nvSpPr>
        <p:spPr>
          <a:xfrm>
            <a:off x="1621450" y="2188950"/>
            <a:ext cx="5904900" cy="7656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 sz="3200" b="1">
                <a:solidFill>
                  <a:schemeClr val="lt1"/>
                </a:solidFill>
                <a:latin typeface="Fira Sans Condensed"/>
                <a:ea typeface="Fira Sans Condensed"/>
                <a:cs typeface="Fira Sans Condensed"/>
                <a:sym typeface="Fira Sans Condensed"/>
              </a:rPr>
              <a:t>Activity: Persuasive visualization</a:t>
            </a:r>
            <a:endParaRPr sz="3200" b="1">
              <a:solidFill>
                <a:schemeClr val="lt1"/>
              </a:solidFill>
              <a:latin typeface="Fira Sans Condensed"/>
              <a:ea typeface="Fira Sans Condensed"/>
              <a:cs typeface="Fira Sans Condensed"/>
              <a:sym typeface="Fira Sans Condense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2765</Words>
  <Application>Microsoft Office PowerPoint</Application>
  <PresentationFormat>On-screen Show (16:9)</PresentationFormat>
  <Paragraphs>198</Paragraphs>
  <Slides>27</Slides>
  <Notes>27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27</vt:i4>
      </vt:variant>
    </vt:vector>
  </HeadingPairs>
  <TitlesOfParts>
    <vt:vector size="30" baseType="lpstr">
      <vt:lpstr>Arial</vt:lpstr>
      <vt:lpstr>Fira Sans Condensed</vt:lpstr>
      <vt:lpstr>Simple Light</vt:lpstr>
      <vt:lpstr>Data Visualization</vt:lpstr>
      <vt:lpstr>In this class we will...</vt:lpstr>
      <vt:lpstr>PowerPoint Presentation</vt:lpstr>
      <vt:lpstr>Throughout this course, we have encountered several examples of data visualization used for advocacy</vt:lpstr>
      <vt:lpstr>PowerPoint Presentation</vt:lpstr>
      <vt:lpstr>PowerPoint Presentation</vt:lpstr>
      <vt:lpstr>Data visualization for advocacy</vt:lpstr>
      <vt:lpstr>Three elements of persuasion</vt:lpstr>
      <vt:lpstr>PowerPoint Presentation</vt:lpstr>
      <vt:lpstr>Activity</vt:lpstr>
      <vt:lpstr>Activity</vt:lpstr>
      <vt:lpstr>Activity</vt:lpstr>
      <vt:lpstr>Different visual, same message</vt:lpstr>
      <vt:lpstr>Two functions of data visualization for advocacy</vt:lpstr>
      <vt:lpstr>“Having heard all of this you may choose to look the other way, but you can never again say that you did not know.”</vt:lpstr>
      <vt:lpstr>PowerPoint Presentation</vt:lpstr>
      <vt:lpstr>Form: What can data visualization be?</vt:lpstr>
      <vt:lpstr>Pulse (2012) by Jon McTaggert and Christian Ferrera</vt:lpstr>
      <vt:lpstr>Watermarks (2009) by Chris Bodle</vt:lpstr>
      <vt:lpstr>“Untitled” (Ross) (1991) by Felix Gonzalez-Torres</vt:lpstr>
      <vt:lpstr>Representation: What data are we seeing?</vt:lpstr>
      <vt:lpstr>Representation: What data are we seeing?</vt:lpstr>
      <vt:lpstr>Representation: What data are we seeing?</vt:lpstr>
      <vt:lpstr>Credit: Data visualization as the tip of the iceberg</vt:lpstr>
      <vt:lpstr>Credit: Data visualization as the tip of the iceberg</vt:lpstr>
      <vt:lpstr>Credit: Data visualization as the tip of the iceberg</vt:lpstr>
      <vt:lpstr>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cp:lastModifiedBy>Ciara Zogheib</cp:lastModifiedBy>
  <cp:revision>4</cp:revision>
  <dcterms:modified xsi:type="dcterms:W3CDTF">2023-11-16T17:51:18Z</dcterms:modified>
</cp:coreProperties>
</file>